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7" r:id="rId4"/>
    <p:sldMasterId id="2147483713" r:id="rId5"/>
    <p:sldMasterId id="2147483720" r:id="rId6"/>
    <p:sldMasterId id="2147483731" r:id="rId7"/>
    <p:sldMasterId id="2147483760" r:id="rId8"/>
  </p:sldMasterIdLst>
  <p:notesMasterIdLst>
    <p:notesMasterId r:id="rId30"/>
  </p:notesMasterIdLst>
  <p:handoutMasterIdLst>
    <p:handoutMasterId r:id="rId31"/>
  </p:handoutMasterIdLst>
  <p:sldIdLst>
    <p:sldId id="297" r:id="rId9"/>
    <p:sldId id="2147483025" r:id="rId10"/>
    <p:sldId id="298" r:id="rId11"/>
    <p:sldId id="1610" r:id="rId12"/>
    <p:sldId id="1611" r:id="rId13"/>
    <p:sldId id="1612" r:id="rId14"/>
    <p:sldId id="1613" r:id="rId15"/>
    <p:sldId id="1614" r:id="rId16"/>
    <p:sldId id="1615" r:id="rId17"/>
    <p:sldId id="1616" r:id="rId18"/>
    <p:sldId id="1618" r:id="rId19"/>
    <p:sldId id="1617" r:id="rId20"/>
    <p:sldId id="1620" r:id="rId21"/>
    <p:sldId id="1621" r:id="rId22"/>
    <p:sldId id="1622" r:id="rId23"/>
    <p:sldId id="1623" r:id="rId24"/>
    <p:sldId id="1625" r:id="rId25"/>
    <p:sldId id="1626" r:id="rId26"/>
    <p:sldId id="1627" r:id="rId27"/>
    <p:sldId id="294" r:id="rId28"/>
    <p:sldId id="1598" r:id="rId2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page" id="{A23252DD-570C-8C46-950B-88C7A14401F5}">
          <p14:sldIdLst>
            <p14:sldId id="297"/>
            <p14:sldId id="2147483025"/>
            <p14:sldId id="298"/>
            <p14:sldId id="1610"/>
            <p14:sldId id="1611"/>
            <p14:sldId id="1612"/>
            <p14:sldId id="1613"/>
            <p14:sldId id="1614"/>
            <p14:sldId id="1615"/>
            <p14:sldId id="1616"/>
            <p14:sldId id="1618"/>
            <p14:sldId id="1617"/>
            <p14:sldId id="1620"/>
            <p14:sldId id="1621"/>
            <p14:sldId id="1622"/>
            <p14:sldId id="1623"/>
            <p14:sldId id="1625"/>
            <p14:sldId id="1626"/>
            <p14:sldId id="1627"/>
            <p14:sldId id="294"/>
            <p14:sldId id="15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5C7F14-9CF3-FA1C-88BE-26579F21B0FD}" name="Srivastava, Samir" initials="SS" userId="S::Samir.Srivastava@akersolutions.com::73fa24a9-5bce-4c1d-b1dc-db733e4101fd" providerId="AD"/>
  <p188:author id="{3F389B1B-09D3-4CD3-65FE-C0F4F5C70347}" name="Sanchez, Carrie" initials="SC" userId="S::Carrie.Sanchez@akersolutions.com::732be9d4-d42b-47d4-8c06-24b4e5b1c04b" providerId="AD"/>
  <p188:author id="{521AA74A-BC81-50E5-855C-5F76DA7B0791}" name="Mark Davies" initials="MD" userId="S::md@haar.uk::7ac06d15-a8a9-41f1-9b1d-0acef824bf85" providerId="AD"/>
  <p188:author id="{35F8EA54-9AF2-865A-B213-F4DB87CDFAAC}" name="Stuart, Charles" initials="SC" userId="S::Charles.Stuart@akersolutions.com::ac79ff35-5849-474d-83ef-461f358a55c5" providerId="AD"/>
  <p188:author id="{47F9D2F8-C11B-5639-344F-6B9A0387C059}" name="Ashworth, Nick" initials="AN" userId="S::nas_iogp.org#ext#@iogpjip33.onmicrosoft.com::4b24683a-2143-49ea-a64e-b3bf9bc891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18B8"/>
    <a:srgbClr val="E77517"/>
    <a:srgbClr val="00206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A98DF1-4403-69DA-5F0E-CA0B902600F2}" v="26" dt="2026-06-02T06:59:58.194"/>
    <p1510:client id="{D4BCCD9E-624A-49AD-A684-86D2B9E90F7B}" v="14" dt="2026-06-02T07:50:09.241"/>
    <p1510:client id="{EB149658-F083-29FD-65C2-52F61265458C}" v="2" dt="2026-06-03T10:37:08.3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26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41789-9BD5-F744-AB77-27C039BA4705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697E4-8E3B-6D4B-9B9C-A4D4711C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73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3EA28-000E-E640-8682-3B5DB6422FF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770A8-B7A6-8645-9FC9-EABFC3D4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78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7E-757C-DD41-9BD7-FCEE5AEFF0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4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6EA9F-F616-BB15-F145-49C9C1FCE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B05E57-EE57-210A-6D28-5F59F9086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CD02E-EAB5-BC84-06F4-8728B2C55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can refrain from asking questions during the presentation, I will hopefully address them further in the PowerPoint. We should have time at the end for Q&amp;A. / Put any questions into the chat.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5E1CB-7DEC-4F30-C115-BFCA33138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58D7E-757C-DD41-9BD7-FCEE5AEFF0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7E-757C-DD41-9BD7-FCEE5AEFF0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66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mailto:reception-europe@iogp.or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iogpeurope.org/" TargetMode="External"/><Relationship Id="rId5" Type="http://schemas.openxmlformats.org/officeDocument/2006/relationships/hyperlink" Target="mailto:reception@iogp.org" TargetMode="External"/><Relationship Id="rId4" Type="http://schemas.openxmlformats.org/officeDocument/2006/relationships/hyperlink" Target="http://www.iogp.org/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mailto:reception-europe@iogp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iogpeurope.org/" TargetMode="External"/><Relationship Id="rId5" Type="http://schemas.openxmlformats.org/officeDocument/2006/relationships/hyperlink" Target="mailto:reception@iogp.org" TargetMode="External"/><Relationship Id="rId4" Type="http://schemas.openxmlformats.org/officeDocument/2006/relationships/hyperlink" Target="http://www.iogp.org/" TargetMode="Externa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mailto:reception@iogp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iogp.org/" TargetMode="External"/><Relationship Id="rId5" Type="http://schemas.openxmlformats.org/officeDocument/2006/relationships/hyperlink" Target="mailto:reception-europe@iogp.org" TargetMode="External"/><Relationship Id="rId4" Type="http://schemas.openxmlformats.org/officeDocument/2006/relationships/hyperlink" Target="http://www.iogpeurope.org/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mailto:reception-europe@iogp.or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iogpeurope.org/" TargetMode="External"/><Relationship Id="rId5" Type="http://schemas.openxmlformats.org/officeDocument/2006/relationships/hyperlink" Target="mailto:reception@iogp.org" TargetMode="External"/><Relationship Id="rId4" Type="http://schemas.openxmlformats.org/officeDocument/2006/relationships/hyperlink" Target="http://www.iogp.org/" TargetMode="Externa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mailto:reception@iogp.or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iogp.org/" TargetMode="External"/><Relationship Id="rId5" Type="http://schemas.openxmlformats.org/officeDocument/2006/relationships/hyperlink" Target="mailto:reception-europe@iogp.org" TargetMode="External"/><Relationship Id="rId4" Type="http://schemas.openxmlformats.org/officeDocument/2006/relationships/hyperlink" Target="http://www.iogpeurope.org/" TargetMode="Externa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mailto:reception-europe@iogp.or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iogpeurope.org/" TargetMode="External"/><Relationship Id="rId5" Type="http://schemas.openxmlformats.org/officeDocument/2006/relationships/hyperlink" Target="mailto:reception@iogp.org" TargetMode="External"/><Relationship Id="rId4" Type="http://schemas.openxmlformats.org/officeDocument/2006/relationships/hyperlink" Target="http://www.iogp.org/" TargetMode="Externa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mailto:reception-europe@iogp.or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iogpeurope.org/" TargetMode="External"/><Relationship Id="rId5" Type="http://schemas.openxmlformats.org/officeDocument/2006/relationships/hyperlink" Target="mailto:reception@iogp.org" TargetMode="External"/><Relationship Id="rId4" Type="http://schemas.openxmlformats.org/officeDocument/2006/relationships/hyperlink" Target="http://www.iogp.org/" TargetMode="Externa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mailto:reception-europe@iogp.or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iogpeurope.org/" TargetMode="External"/><Relationship Id="rId5" Type="http://schemas.openxmlformats.org/officeDocument/2006/relationships/hyperlink" Target="mailto:reception@iogp.org" TargetMode="External"/><Relationship Id="rId4" Type="http://schemas.openxmlformats.org/officeDocument/2006/relationships/hyperlink" Target="http://www.iogp.org/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239184" y="179388"/>
            <a:ext cx="11712000" cy="5760000"/>
          </a:xfrm>
        </p:spPr>
        <p:txBody>
          <a:bodyPr/>
          <a:lstStyle>
            <a:lvl1pPr marL="457200" indent="-4572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lvl1pPr>
          </a:lstStyle>
          <a:p>
            <a:pPr marL="457200" indent="-4572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/>
              <a:t>Drag picture to placeholder</a:t>
            </a:r>
            <a:br>
              <a:rPr lang="en-US"/>
            </a:br>
            <a:r>
              <a:rPr lang="en-US"/>
              <a:t>or click icon to add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240001" y="180001"/>
            <a:ext cx="4855633" cy="5760000"/>
          </a:xfrm>
          <a:custGeom>
            <a:avLst/>
            <a:gdLst>
              <a:gd name="connsiteX0" fmla="*/ 0 w 3641725"/>
              <a:gd name="connsiteY0" fmla="*/ 0 h 5978525"/>
              <a:gd name="connsiteX1" fmla="*/ 3641725 w 3641725"/>
              <a:gd name="connsiteY1" fmla="*/ 0 h 5978525"/>
              <a:gd name="connsiteX2" fmla="*/ 3641725 w 3641725"/>
              <a:gd name="connsiteY2" fmla="*/ 5978525 h 5978525"/>
              <a:gd name="connsiteX3" fmla="*/ 0 w 3641725"/>
              <a:gd name="connsiteY3" fmla="*/ 5978525 h 5978525"/>
              <a:gd name="connsiteX4" fmla="*/ 0 w 3641725"/>
              <a:gd name="connsiteY4" fmla="*/ 0 h 5978525"/>
              <a:gd name="connsiteX0" fmla="*/ 0 w 3641725"/>
              <a:gd name="connsiteY0" fmla="*/ 0 h 5978525"/>
              <a:gd name="connsiteX1" fmla="*/ 3641725 w 3641725"/>
              <a:gd name="connsiteY1" fmla="*/ 0 h 5978525"/>
              <a:gd name="connsiteX2" fmla="*/ 3115743 w 3641725"/>
              <a:gd name="connsiteY2" fmla="*/ 5970433 h 5978525"/>
              <a:gd name="connsiteX3" fmla="*/ 0 w 3641725"/>
              <a:gd name="connsiteY3" fmla="*/ 5978525 h 5978525"/>
              <a:gd name="connsiteX4" fmla="*/ 0 w 3641725"/>
              <a:gd name="connsiteY4" fmla="*/ 0 h 597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1725" h="5978525">
                <a:moveTo>
                  <a:pt x="0" y="0"/>
                </a:moveTo>
                <a:lnTo>
                  <a:pt x="3641725" y="0"/>
                </a:lnTo>
                <a:lnTo>
                  <a:pt x="3115743" y="5970433"/>
                </a:lnTo>
                <a:lnTo>
                  <a:pt x="0" y="59785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txBody>
          <a:bodyPr/>
          <a:lstStyle>
            <a:lvl1pPr>
              <a:defRPr sz="2000" baseline="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GB"/>
              <a:t>Drag picture </a:t>
            </a:r>
            <a:br>
              <a:rPr lang="en-GB"/>
            </a:br>
            <a:r>
              <a:rPr lang="en-GB"/>
              <a:t>to placeholder or click icon to add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Go to Insert/Header &amp; Footer to adjust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8DD765FA-CC63-F54B-96A3-B32CEDCEE495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0000" y="360000"/>
            <a:ext cx="3820000" cy="208116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ct val="110000"/>
              </a:lnSpc>
              <a:defRPr sz="4000" b="0" i="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2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+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53CC5-E6DE-37B1-06ED-F7048559FB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DF0561-2B28-B64A-A163-B964D41047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808365"/>
            <a:ext cx="5688012" cy="48255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D7855-A26F-4D45-919E-4F8B1C8B2F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0038" y="2451301"/>
            <a:ext cx="5688012" cy="36780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9030AE1-AE17-EC49-9572-58093B9722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7438" y="1808365"/>
            <a:ext cx="5688012" cy="48255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C7B18A5-DDC8-904A-8BA0-8AC7523E7B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7" y="2451301"/>
            <a:ext cx="5688012" cy="36780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64A079-37FF-C849-C30F-9C0C83CB3BB1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5A50A587-3EDE-1DCD-D371-CBC7F5E3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B5050C1-F87C-C4B0-F525-32EC952453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11963" y="6404729"/>
            <a:ext cx="180000" cy="180000"/>
          </a:xfrm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56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AFFE458-0535-CF26-FA16-C8109B3D7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157" y="6202800"/>
            <a:ext cx="2240280" cy="4648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82D46D-B1E8-3EB7-CB6B-07C2B8C092F8}"/>
              </a:ext>
            </a:extLst>
          </p:cNvPr>
          <p:cNvCxnSpPr>
            <a:cxnSpLocks/>
          </p:cNvCxnSpPr>
          <p:nvPr userDrawn="1"/>
        </p:nvCxnSpPr>
        <p:spPr>
          <a:xfrm flipH="1">
            <a:off x="2727016" y="6494729"/>
            <a:ext cx="8984947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723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48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Head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EE389ED-BD9F-52C1-C117-4CDCE5805255}"/>
              </a:ext>
            </a:extLst>
          </p:cNvPr>
          <p:cNvSpPr/>
          <p:nvPr userDrawn="1"/>
        </p:nvSpPr>
        <p:spPr>
          <a:xfrm>
            <a:off x="6465004" y="-11732"/>
            <a:ext cx="5726994" cy="6881463"/>
          </a:xfrm>
          <a:custGeom>
            <a:avLst/>
            <a:gdLst>
              <a:gd name="connsiteX0" fmla="*/ 770994 w 5726994"/>
              <a:gd name="connsiteY0" fmla="*/ 0 h 6881463"/>
              <a:gd name="connsiteX1" fmla="*/ 858740 w 5726994"/>
              <a:gd name="connsiteY1" fmla="*/ 0 h 6881463"/>
              <a:gd name="connsiteX2" fmla="*/ 1129596 w 5726994"/>
              <a:gd name="connsiteY2" fmla="*/ 0 h 6881463"/>
              <a:gd name="connsiteX3" fmla="*/ 5726994 w 5726994"/>
              <a:gd name="connsiteY3" fmla="*/ 0 h 6881463"/>
              <a:gd name="connsiteX4" fmla="*/ 5726994 w 5726994"/>
              <a:gd name="connsiteY4" fmla="*/ 6881463 h 6881463"/>
              <a:gd name="connsiteX5" fmla="*/ 358602 w 5726994"/>
              <a:gd name="connsiteY5" fmla="*/ 6881463 h 6881463"/>
              <a:gd name="connsiteX6" fmla="*/ 234897 w 5726994"/>
              <a:gd name="connsiteY6" fmla="*/ 6881463 h 6881463"/>
              <a:gd name="connsiteX7" fmla="*/ 0 w 5726994"/>
              <a:gd name="connsiteY7" fmla="*/ 6881463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4" h="6881463">
                <a:moveTo>
                  <a:pt x="770994" y="0"/>
                </a:moveTo>
                <a:lnTo>
                  <a:pt x="858740" y="0"/>
                </a:lnTo>
                <a:lnTo>
                  <a:pt x="1129596" y="0"/>
                </a:lnTo>
                <a:lnTo>
                  <a:pt x="5726994" y="0"/>
                </a:lnTo>
                <a:lnTo>
                  <a:pt x="5726994" y="6881463"/>
                </a:lnTo>
                <a:lnTo>
                  <a:pt x="358602" y="6881463"/>
                </a:lnTo>
                <a:lnTo>
                  <a:pt x="234897" y="6881463"/>
                </a:lnTo>
                <a:lnTo>
                  <a:pt x="0" y="6881463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1F9DE3-77D9-F889-4560-1A9F5729B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5921"/>
            <a:ext cx="9312000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173323-D6C5-A8E5-D1A7-06D33D86F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2664" y="590719"/>
            <a:ext cx="4758115" cy="98722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C2C834-FB95-8686-682F-F4C41E2400A0}"/>
              </a:ext>
            </a:extLst>
          </p:cNvPr>
          <p:cNvSpPr txBox="1"/>
          <p:nvPr userDrawn="1"/>
        </p:nvSpPr>
        <p:spPr>
          <a:xfrm>
            <a:off x="8148638" y="1952625"/>
            <a:ext cx="3743325" cy="4177038"/>
          </a:xfrm>
          <a:prstGeom prst="rect">
            <a:avLst/>
          </a:prstGeom>
          <a:noFill/>
        </p:spPr>
        <p:txBody>
          <a:bodyPr wrap="square" lIns="46800" rIns="46800" numCol="1" spcCol="18000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Headquarters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www.iogp.org</a:t>
            </a:r>
            <a:endParaRPr lang="en-GB" sz="1600" b="1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 marL="0" algn="l" defTabSz="914400" rtl="0" eaLnBrk="1" latinLnBrk="0" hangingPunct="1"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3, Moorgate Place</a:t>
            </a:r>
          </a:p>
          <a:p>
            <a:pPr marL="0" algn="l" defTabSz="914400" rtl="0" eaLnBrk="1" latinLnBrk="0" hangingPunct="1"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London EC2R 6EA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United Kingdom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+44 20 4570 6879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reception@iogp.org</a:t>
            </a:r>
            <a:endParaRPr lang="en-GB" sz="18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2000"/>
              </a:spcBef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Europe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www.iogpeurope.org</a:t>
            </a:r>
            <a:endParaRPr lang="en-GB" sz="16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Avenue de </a:t>
            </a:r>
            <a:r>
              <a:rPr lang="en-GB" sz="1200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Tervueren</a:t>
            </a: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188A 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B-1150 Brussels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Belgium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+32 2 882 16 53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reception-europe@iogp.org</a:t>
            </a:r>
            <a:endParaRPr lang="en-GB" sz="1200" b="0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0A1C4-2A69-806F-73BE-982B4FD2D103}"/>
              </a:ext>
            </a:extLst>
          </p:cNvPr>
          <p:cNvSpPr txBox="1"/>
          <p:nvPr userDrawn="1"/>
        </p:nvSpPr>
        <p:spPr>
          <a:xfrm>
            <a:off x="539999" y="2160000"/>
            <a:ext cx="5448050" cy="431978"/>
          </a:xfrm>
          <a:prstGeom prst="rect">
            <a:avLst/>
          </a:prstGeom>
          <a:noFill/>
          <a:ln>
            <a:noFill/>
          </a:ln>
        </p:spPr>
        <p:txBody>
          <a:bodyPr wrap="square" lIns="0" tIns="46800" rIns="90000" rtlCol="0">
            <a:spAutoFit/>
          </a:bodyPr>
          <a:lstStyle/>
          <a:p>
            <a:pPr defTabSz="457200"/>
            <a:r>
              <a:rPr lang="en-US" sz="2200" b="0">
                <a:solidFill>
                  <a:srgbClr val="FFFFFF"/>
                </a:solidFill>
              </a:rPr>
              <a:t>For more information please contact: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767842-DEA5-125F-1FA7-77CDFA873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2908663"/>
            <a:ext cx="5448051" cy="3221000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Name, Title, </a:t>
            </a:r>
            <a:r>
              <a:rPr lang="en-GB" err="1"/>
              <a:t>Email.address@iogp.org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447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67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01A9C-5F65-4DB9-B8A4-F19A85752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0611D-8C13-4CA0-B871-2FB01CCB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A8E82-9247-4659-916D-0DCA1929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1447-37D6-4D46-80DA-AC57828A0299}" type="datetimeFigureOut">
              <a:rPr lang="en-GB" smtClean="0"/>
              <a:t>05/06/2026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D7F7F-D8BC-4785-83A2-5E05B271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6D215-77C1-4363-B2FA-32F0B658D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A13FA-92A2-4395-A86F-09EE209EE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530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CBD8-088B-4FF1-B4CD-EF5150DFF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6CB34-C75B-4BF2-8415-40AF204EF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7054D-BF42-4C85-81E4-E909387D2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1447-37D6-4D46-80DA-AC57828A0299}" type="datetimeFigureOut">
              <a:rPr lang="en-GB" smtClean="0"/>
              <a:t>05/06/2026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329BB-1198-43DF-9722-1E832350E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6271-9B55-4435-BA3E-3F583A32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A13FA-92A2-4395-A86F-09EE209EE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41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urp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879A6206-59EA-116C-0AC0-D4D3ADC66020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633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173323-D6C5-A8E5-D1A7-06D33D86F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656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yan - Energy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8628"/>
            <a:ext cx="7355661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7696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CF967BCB-9D0B-6196-B06A-B37D26592F23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8E93A6-85BC-6E16-2484-2AD992879A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61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 - 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7696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9B855BD4-CF29-091C-C156-CFF21EC06D58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E6B904-1ABB-346E-D04B-E3AEFFAD06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8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3241FE-18DA-C94C-ADC6-B82D7A561E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88050" y="1809749"/>
            <a:ext cx="5903913" cy="4320000"/>
          </a:xfrm>
          <a:noFill/>
          <a:ln>
            <a:noFill/>
          </a:ln>
        </p:spPr>
        <p:txBody>
          <a:bodyPr anchor="ctr" anchorCtr="1"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DC5D0A9-DB84-FE4F-AEA2-87A9EE0AB5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0038" y="1808163"/>
            <a:ext cx="6208319" cy="4320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17"/>
              <a:gd name="connsiteX1" fmla="*/ 2000 w 10000"/>
              <a:gd name="connsiteY1" fmla="*/ 0 h 10017"/>
              <a:gd name="connsiteX2" fmla="*/ 10000 w 10000"/>
              <a:gd name="connsiteY2" fmla="*/ 0 h 10017"/>
              <a:gd name="connsiteX3" fmla="*/ 9234 w 10000"/>
              <a:gd name="connsiteY3" fmla="*/ 10017 h 10017"/>
              <a:gd name="connsiteX4" fmla="*/ 0 w 10000"/>
              <a:gd name="connsiteY4" fmla="*/ 10000 h 10017"/>
              <a:gd name="connsiteX0" fmla="*/ 3205 w 13205"/>
              <a:gd name="connsiteY0" fmla="*/ 10017 h 10034"/>
              <a:gd name="connsiteX1" fmla="*/ 0 w 13205"/>
              <a:gd name="connsiteY1" fmla="*/ 0 h 10034"/>
              <a:gd name="connsiteX2" fmla="*/ 13205 w 13205"/>
              <a:gd name="connsiteY2" fmla="*/ 17 h 10034"/>
              <a:gd name="connsiteX3" fmla="*/ 12439 w 13205"/>
              <a:gd name="connsiteY3" fmla="*/ 10034 h 10034"/>
              <a:gd name="connsiteX4" fmla="*/ 3205 w 13205"/>
              <a:gd name="connsiteY4" fmla="*/ 10017 h 10034"/>
              <a:gd name="connsiteX0" fmla="*/ 3205 w 13205"/>
              <a:gd name="connsiteY0" fmla="*/ 10000 h 10017"/>
              <a:gd name="connsiteX1" fmla="*/ 0 w 13205"/>
              <a:gd name="connsiteY1" fmla="*/ 0 h 10017"/>
              <a:gd name="connsiteX2" fmla="*/ 13205 w 13205"/>
              <a:gd name="connsiteY2" fmla="*/ 0 h 10017"/>
              <a:gd name="connsiteX3" fmla="*/ 12439 w 13205"/>
              <a:gd name="connsiteY3" fmla="*/ 10017 h 10017"/>
              <a:gd name="connsiteX4" fmla="*/ 3205 w 13205"/>
              <a:gd name="connsiteY4" fmla="*/ 10000 h 10017"/>
              <a:gd name="connsiteX0" fmla="*/ 0 w 13212"/>
              <a:gd name="connsiteY0" fmla="*/ 9983 h 10017"/>
              <a:gd name="connsiteX1" fmla="*/ 7 w 13212"/>
              <a:gd name="connsiteY1" fmla="*/ 0 h 10017"/>
              <a:gd name="connsiteX2" fmla="*/ 13212 w 13212"/>
              <a:gd name="connsiteY2" fmla="*/ 0 h 10017"/>
              <a:gd name="connsiteX3" fmla="*/ 12446 w 13212"/>
              <a:gd name="connsiteY3" fmla="*/ 10017 h 10017"/>
              <a:gd name="connsiteX4" fmla="*/ 0 w 13212"/>
              <a:gd name="connsiteY4" fmla="*/ 9983 h 1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2" h="10017">
                <a:moveTo>
                  <a:pt x="0" y="9983"/>
                </a:moveTo>
                <a:cubicBezTo>
                  <a:pt x="2" y="6655"/>
                  <a:pt x="5" y="3328"/>
                  <a:pt x="7" y="0"/>
                </a:cubicBezTo>
                <a:lnTo>
                  <a:pt x="13212" y="0"/>
                </a:lnTo>
                <a:cubicBezTo>
                  <a:pt x="12957" y="3339"/>
                  <a:pt x="12701" y="6678"/>
                  <a:pt x="12446" y="10017"/>
                </a:cubicBezTo>
                <a:lnTo>
                  <a:pt x="0" y="9983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00D747-620F-004F-82F4-97175ABFBC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4" y="239587"/>
            <a:ext cx="3081071" cy="105098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65FBE41-0566-B448-A1E9-4918AD5517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652" y="4448247"/>
            <a:ext cx="5202767" cy="1395663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Presentation 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47B300-65F2-5842-B967-518DCBDDA199}"/>
              </a:ext>
            </a:extLst>
          </p:cNvPr>
          <p:cNvSpPr/>
          <p:nvPr userDrawn="1"/>
        </p:nvSpPr>
        <p:spPr>
          <a:xfrm>
            <a:off x="9431867" y="6214534"/>
            <a:ext cx="2537835" cy="49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652" y="2165350"/>
            <a:ext cx="5219008" cy="22145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0C423F-491F-4A41-B1BC-5FAB1910F241}"/>
              </a:ext>
            </a:extLst>
          </p:cNvPr>
          <p:cNvSpPr txBox="1"/>
          <p:nvPr userDrawn="1"/>
        </p:nvSpPr>
        <p:spPr>
          <a:xfrm>
            <a:off x="222298" y="6283922"/>
            <a:ext cx="36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485778-ACE7-EF97-42DA-CBF09176D9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79803" y="468236"/>
            <a:ext cx="3312160" cy="6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62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 - 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9812"/>
            <a:ext cx="7355661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7696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rgbClr val="009F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72579855-F010-505F-9C55-1F6BB8017103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8C19FD0-A482-988A-8503-FE882E0158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76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ed - Safe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7696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FBB7DB65-F830-D0FD-F04B-99FDACB4A208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C881251-4FA5-AF6E-BBB9-2DDC63C99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28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- 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7696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756DF5-DDEC-C87C-47BD-9810E742B0EC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5CEEC44-40EA-BD12-6E00-EA99F4A6CF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80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60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1683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5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1683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2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rgbClr val="009F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1683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3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1683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91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1683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24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+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53CC5-E6DE-37B1-06ED-F7048559FB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DF0561-2B28-B64A-A163-B964D41047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808365"/>
            <a:ext cx="5688012" cy="48255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D7855-A26F-4D45-919E-4F8B1C8B2F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0038" y="2451301"/>
            <a:ext cx="5688012" cy="36780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9030AE1-AE17-EC49-9572-58093B9722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7438" y="1808365"/>
            <a:ext cx="5688012" cy="48255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C7B18A5-DDC8-904A-8BA0-8AC7523E7B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7" y="2451301"/>
            <a:ext cx="5688012" cy="36780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64A079-37FF-C849-C30F-9C0C83CB3BB1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5A50A587-3EDE-1DCD-D371-CBC7F5E3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2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C3969FA-24CE-B64E-999E-44829E8C30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88050" y="329637"/>
            <a:ext cx="5903913" cy="5810250"/>
          </a:xfrm>
          <a:solidFill>
            <a:schemeClr val="bg1"/>
          </a:solidFill>
        </p:spPr>
        <p:txBody>
          <a:bodyPr anchor="ctr" anchorCtr="1"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430D7DE5-BFE4-194A-8D10-3BC3E599BE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0038" y="330365"/>
            <a:ext cx="6208319" cy="58063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17"/>
              <a:gd name="connsiteX1" fmla="*/ 2000 w 10000"/>
              <a:gd name="connsiteY1" fmla="*/ 0 h 10017"/>
              <a:gd name="connsiteX2" fmla="*/ 10000 w 10000"/>
              <a:gd name="connsiteY2" fmla="*/ 0 h 10017"/>
              <a:gd name="connsiteX3" fmla="*/ 9234 w 10000"/>
              <a:gd name="connsiteY3" fmla="*/ 10017 h 10017"/>
              <a:gd name="connsiteX4" fmla="*/ 0 w 10000"/>
              <a:gd name="connsiteY4" fmla="*/ 10000 h 10017"/>
              <a:gd name="connsiteX0" fmla="*/ 3205 w 13205"/>
              <a:gd name="connsiteY0" fmla="*/ 10017 h 10034"/>
              <a:gd name="connsiteX1" fmla="*/ 0 w 13205"/>
              <a:gd name="connsiteY1" fmla="*/ 0 h 10034"/>
              <a:gd name="connsiteX2" fmla="*/ 13205 w 13205"/>
              <a:gd name="connsiteY2" fmla="*/ 17 h 10034"/>
              <a:gd name="connsiteX3" fmla="*/ 12439 w 13205"/>
              <a:gd name="connsiteY3" fmla="*/ 10034 h 10034"/>
              <a:gd name="connsiteX4" fmla="*/ 3205 w 13205"/>
              <a:gd name="connsiteY4" fmla="*/ 10017 h 10034"/>
              <a:gd name="connsiteX0" fmla="*/ 3205 w 13205"/>
              <a:gd name="connsiteY0" fmla="*/ 10000 h 10017"/>
              <a:gd name="connsiteX1" fmla="*/ 0 w 13205"/>
              <a:gd name="connsiteY1" fmla="*/ 0 h 10017"/>
              <a:gd name="connsiteX2" fmla="*/ 13205 w 13205"/>
              <a:gd name="connsiteY2" fmla="*/ 0 h 10017"/>
              <a:gd name="connsiteX3" fmla="*/ 12439 w 13205"/>
              <a:gd name="connsiteY3" fmla="*/ 10017 h 10017"/>
              <a:gd name="connsiteX4" fmla="*/ 3205 w 13205"/>
              <a:gd name="connsiteY4" fmla="*/ 10000 h 10017"/>
              <a:gd name="connsiteX0" fmla="*/ 0 w 13212"/>
              <a:gd name="connsiteY0" fmla="*/ 9983 h 10017"/>
              <a:gd name="connsiteX1" fmla="*/ 7 w 13212"/>
              <a:gd name="connsiteY1" fmla="*/ 0 h 10017"/>
              <a:gd name="connsiteX2" fmla="*/ 13212 w 13212"/>
              <a:gd name="connsiteY2" fmla="*/ 0 h 10017"/>
              <a:gd name="connsiteX3" fmla="*/ 12446 w 13212"/>
              <a:gd name="connsiteY3" fmla="*/ 10017 h 10017"/>
              <a:gd name="connsiteX4" fmla="*/ 0 w 13212"/>
              <a:gd name="connsiteY4" fmla="*/ 9983 h 1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2" h="10017">
                <a:moveTo>
                  <a:pt x="0" y="9983"/>
                </a:moveTo>
                <a:cubicBezTo>
                  <a:pt x="2" y="6655"/>
                  <a:pt x="5" y="3328"/>
                  <a:pt x="7" y="0"/>
                </a:cubicBezTo>
                <a:lnTo>
                  <a:pt x="13212" y="0"/>
                </a:lnTo>
                <a:cubicBezTo>
                  <a:pt x="12957" y="3339"/>
                  <a:pt x="12701" y="6678"/>
                  <a:pt x="12446" y="10017"/>
                </a:cubicBezTo>
                <a:lnTo>
                  <a:pt x="0" y="99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3C5B40E-FF61-684D-9006-F5F6076E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652" y="329878"/>
            <a:ext cx="5219008" cy="579946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1102324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dark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9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42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66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F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83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66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89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927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rgbClr val="00A3DB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041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81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9EA729-AE1A-4A46-8BF8-C55358A2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DF0561-2B28-B64A-A163-B964D41047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799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rgbClr val="009F4D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634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974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642" r="11026"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241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Head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EE389ED-BD9F-52C1-C117-4CDCE5805255}"/>
              </a:ext>
            </a:extLst>
          </p:cNvPr>
          <p:cNvSpPr/>
          <p:nvPr userDrawn="1"/>
        </p:nvSpPr>
        <p:spPr>
          <a:xfrm>
            <a:off x="6465004" y="-11732"/>
            <a:ext cx="5726994" cy="6881463"/>
          </a:xfrm>
          <a:custGeom>
            <a:avLst/>
            <a:gdLst>
              <a:gd name="connsiteX0" fmla="*/ 770994 w 5726994"/>
              <a:gd name="connsiteY0" fmla="*/ 0 h 6881463"/>
              <a:gd name="connsiteX1" fmla="*/ 858740 w 5726994"/>
              <a:gd name="connsiteY1" fmla="*/ 0 h 6881463"/>
              <a:gd name="connsiteX2" fmla="*/ 1129596 w 5726994"/>
              <a:gd name="connsiteY2" fmla="*/ 0 h 6881463"/>
              <a:gd name="connsiteX3" fmla="*/ 5726994 w 5726994"/>
              <a:gd name="connsiteY3" fmla="*/ 0 h 6881463"/>
              <a:gd name="connsiteX4" fmla="*/ 5726994 w 5726994"/>
              <a:gd name="connsiteY4" fmla="*/ 6881463 h 6881463"/>
              <a:gd name="connsiteX5" fmla="*/ 358602 w 5726994"/>
              <a:gd name="connsiteY5" fmla="*/ 6881463 h 6881463"/>
              <a:gd name="connsiteX6" fmla="*/ 234897 w 5726994"/>
              <a:gd name="connsiteY6" fmla="*/ 6881463 h 6881463"/>
              <a:gd name="connsiteX7" fmla="*/ 0 w 5726994"/>
              <a:gd name="connsiteY7" fmla="*/ 6881463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4" h="6881463">
                <a:moveTo>
                  <a:pt x="770994" y="0"/>
                </a:moveTo>
                <a:lnTo>
                  <a:pt x="858740" y="0"/>
                </a:lnTo>
                <a:lnTo>
                  <a:pt x="1129596" y="0"/>
                </a:lnTo>
                <a:lnTo>
                  <a:pt x="5726994" y="0"/>
                </a:lnTo>
                <a:lnTo>
                  <a:pt x="5726994" y="6881463"/>
                </a:lnTo>
                <a:lnTo>
                  <a:pt x="358602" y="6881463"/>
                </a:lnTo>
                <a:lnTo>
                  <a:pt x="234897" y="6881463"/>
                </a:lnTo>
                <a:lnTo>
                  <a:pt x="0" y="6881463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1F9DE3-77D9-F889-4560-1A9F5729B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5921"/>
            <a:ext cx="9312000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173323-D6C5-A8E5-D1A7-06D33D86F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0000" y="450000"/>
            <a:ext cx="2771140" cy="71882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C2C834-FB95-8686-682F-F4C41E2400A0}"/>
              </a:ext>
            </a:extLst>
          </p:cNvPr>
          <p:cNvSpPr txBox="1"/>
          <p:nvPr userDrawn="1"/>
        </p:nvSpPr>
        <p:spPr>
          <a:xfrm>
            <a:off x="8148638" y="1952625"/>
            <a:ext cx="3743325" cy="4177038"/>
          </a:xfrm>
          <a:prstGeom prst="rect">
            <a:avLst/>
          </a:prstGeom>
          <a:noFill/>
        </p:spPr>
        <p:txBody>
          <a:bodyPr wrap="square" lIns="46800" rIns="46800" numCol="1" spcCol="18000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Headquarters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www.iogp.org</a:t>
            </a:r>
            <a:endParaRPr lang="en-GB" sz="1600" b="1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City Tower, 40 </a:t>
            </a:r>
            <a:r>
              <a:rPr lang="en-GB" sz="1200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Basinghall</a:t>
            </a: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St 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London EC2V 5DE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United Kingdom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+44 20 4570 6879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reception@iogp.org</a:t>
            </a:r>
            <a:endParaRPr lang="en-GB" sz="18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2000"/>
              </a:spcBef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Europe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www.iogpeurope.org</a:t>
            </a:r>
            <a:endParaRPr lang="en-GB" sz="16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Avenue de </a:t>
            </a:r>
            <a:r>
              <a:rPr lang="en-GB" sz="1200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Tervueren</a:t>
            </a: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188A 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B-1150 Brussels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Belgium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+32 2 882 16 53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reception-europe@iogp.org</a:t>
            </a:r>
            <a:endParaRPr lang="en-GB" sz="1200" b="0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0A1C4-2A69-806F-73BE-982B4FD2D103}"/>
              </a:ext>
            </a:extLst>
          </p:cNvPr>
          <p:cNvSpPr txBox="1"/>
          <p:nvPr userDrawn="1"/>
        </p:nvSpPr>
        <p:spPr>
          <a:xfrm>
            <a:off x="539999" y="1860358"/>
            <a:ext cx="5448050" cy="431978"/>
          </a:xfrm>
          <a:prstGeom prst="rect">
            <a:avLst/>
          </a:prstGeom>
          <a:noFill/>
          <a:ln>
            <a:noFill/>
          </a:ln>
        </p:spPr>
        <p:txBody>
          <a:bodyPr wrap="square" lIns="0" tIns="46800" rIns="90000" rtlCol="0">
            <a:spAutoFit/>
          </a:bodyPr>
          <a:lstStyle/>
          <a:p>
            <a:pPr defTabSz="457200"/>
            <a:r>
              <a:rPr lang="en-US" sz="2200" b="0">
                <a:solidFill>
                  <a:srgbClr val="FFFFFF"/>
                </a:solidFill>
              </a:rPr>
              <a:t>For more information please contact: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767842-DEA5-125F-1FA7-77CDFA873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2700000"/>
            <a:ext cx="5448051" cy="3429663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Name, Title, </a:t>
            </a:r>
            <a:r>
              <a:rPr lang="en-GB" err="1"/>
              <a:t>Email.address@iogp.org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607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IOGP 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EE389ED-BD9F-52C1-C117-4CDCE5805255}"/>
              </a:ext>
            </a:extLst>
          </p:cNvPr>
          <p:cNvSpPr/>
          <p:nvPr userDrawn="1"/>
        </p:nvSpPr>
        <p:spPr>
          <a:xfrm>
            <a:off x="6465004" y="-11732"/>
            <a:ext cx="5726994" cy="6881463"/>
          </a:xfrm>
          <a:custGeom>
            <a:avLst/>
            <a:gdLst>
              <a:gd name="connsiteX0" fmla="*/ 770994 w 5726994"/>
              <a:gd name="connsiteY0" fmla="*/ 0 h 6881463"/>
              <a:gd name="connsiteX1" fmla="*/ 858740 w 5726994"/>
              <a:gd name="connsiteY1" fmla="*/ 0 h 6881463"/>
              <a:gd name="connsiteX2" fmla="*/ 1129596 w 5726994"/>
              <a:gd name="connsiteY2" fmla="*/ 0 h 6881463"/>
              <a:gd name="connsiteX3" fmla="*/ 5726994 w 5726994"/>
              <a:gd name="connsiteY3" fmla="*/ 0 h 6881463"/>
              <a:gd name="connsiteX4" fmla="*/ 5726994 w 5726994"/>
              <a:gd name="connsiteY4" fmla="*/ 6881463 h 6881463"/>
              <a:gd name="connsiteX5" fmla="*/ 358602 w 5726994"/>
              <a:gd name="connsiteY5" fmla="*/ 6881463 h 6881463"/>
              <a:gd name="connsiteX6" fmla="*/ 234897 w 5726994"/>
              <a:gd name="connsiteY6" fmla="*/ 6881463 h 6881463"/>
              <a:gd name="connsiteX7" fmla="*/ 0 w 5726994"/>
              <a:gd name="connsiteY7" fmla="*/ 6881463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4" h="6881463">
                <a:moveTo>
                  <a:pt x="770994" y="0"/>
                </a:moveTo>
                <a:lnTo>
                  <a:pt x="858740" y="0"/>
                </a:lnTo>
                <a:lnTo>
                  <a:pt x="1129596" y="0"/>
                </a:lnTo>
                <a:lnTo>
                  <a:pt x="5726994" y="0"/>
                </a:lnTo>
                <a:lnTo>
                  <a:pt x="5726994" y="6881463"/>
                </a:lnTo>
                <a:lnTo>
                  <a:pt x="358602" y="6881463"/>
                </a:lnTo>
                <a:lnTo>
                  <a:pt x="234897" y="6881463"/>
                </a:lnTo>
                <a:lnTo>
                  <a:pt x="0" y="6881463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1F9DE3-77D9-F889-4560-1A9F5729B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</a:blip>
          <a:srcRect l="23622"/>
          <a:stretch/>
        </p:blipFill>
        <p:spPr>
          <a:xfrm flipH="1">
            <a:off x="2880000" y="5921"/>
            <a:ext cx="9312000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173323-D6C5-A8E5-D1A7-06D33D86F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0000" y="450000"/>
            <a:ext cx="2771140" cy="71882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C2C834-FB95-8686-682F-F4C41E2400A0}"/>
              </a:ext>
            </a:extLst>
          </p:cNvPr>
          <p:cNvSpPr txBox="1"/>
          <p:nvPr userDrawn="1"/>
        </p:nvSpPr>
        <p:spPr>
          <a:xfrm>
            <a:off x="8148638" y="1952625"/>
            <a:ext cx="3743325" cy="4177038"/>
          </a:xfrm>
          <a:prstGeom prst="rect">
            <a:avLst/>
          </a:prstGeom>
          <a:noFill/>
        </p:spPr>
        <p:txBody>
          <a:bodyPr wrap="square" lIns="46800" rIns="46800" numCol="1" spcCol="18000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Europe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www.iogpeurope.org</a:t>
            </a:r>
            <a:endParaRPr lang="en-GB" sz="16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Avenue de </a:t>
            </a:r>
            <a:r>
              <a:rPr lang="en-GB" sz="1200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Tervueren</a:t>
            </a: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188A 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B-1150 Brussels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Belgium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+32 2 882 16 53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reception-europe@iogp.org</a:t>
            </a:r>
            <a:endParaRPr lang="en-GB" sz="18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2000"/>
              </a:spcBef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Headquarters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www.iogp.org</a:t>
            </a:r>
            <a:endParaRPr lang="en-GB" sz="1600" b="1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City Tower, 40 </a:t>
            </a:r>
            <a:r>
              <a:rPr lang="en-GB" sz="1200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Basinghall</a:t>
            </a: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St 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London EC2V 5DE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United Kingdom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+44 20 4570 6879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reception@iogp.org</a:t>
            </a:r>
            <a:endParaRPr lang="en-GB" sz="1200" b="0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Aft>
                <a:spcPts val="500"/>
              </a:spcAft>
            </a:pPr>
            <a:endParaRPr lang="en-GB" sz="14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0A1C4-2A69-806F-73BE-982B4FD2D103}"/>
              </a:ext>
            </a:extLst>
          </p:cNvPr>
          <p:cNvSpPr txBox="1"/>
          <p:nvPr userDrawn="1"/>
        </p:nvSpPr>
        <p:spPr>
          <a:xfrm>
            <a:off x="539999" y="1860358"/>
            <a:ext cx="5448050" cy="431978"/>
          </a:xfrm>
          <a:prstGeom prst="rect">
            <a:avLst/>
          </a:prstGeom>
          <a:noFill/>
          <a:ln>
            <a:noFill/>
          </a:ln>
        </p:spPr>
        <p:txBody>
          <a:bodyPr wrap="square" lIns="0" tIns="46800" rIns="90000" rtlCol="0">
            <a:spAutoFit/>
          </a:bodyPr>
          <a:lstStyle/>
          <a:p>
            <a:pPr defTabSz="457200"/>
            <a:r>
              <a:rPr lang="en-US" sz="2200" b="0">
                <a:solidFill>
                  <a:srgbClr val="FFFFFF"/>
                </a:solidFill>
              </a:rPr>
              <a:t>For more information please contact: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767842-DEA5-125F-1FA7-77CDFA873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2700000"/>
            <a:ext cx="5448051" cy="3429663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Name, Title, </a:t>
            </a:r>
            <a:r>
              <a:rPr lang="en-GB" err="1"/>
              <a:t>Email.address@iogp.org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579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urp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879A6206-59EA-116C-0AC0-D4D3ADC66020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633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173323-D6C5-A8E5-D1A7-06D33D86F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031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yan - Energy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628"/>
            <a:ext cx="7355661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7696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CF967BCB-9D0B-6196-B06A-B37D26592F23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8E93A6-85BC-6E16-2484-2AD992879A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973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 - 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7696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9B855BD4-CF29-091C-C156-CFF21EC06D58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E6B904-1ABB-346E-D04B-E3AEFFAD0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02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 - 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9812"/>
            <a:ext cx="7355661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7696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rgbClr val="009F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72579855-F010-505F-9C55-1F6BB8017103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8C19FD0-A482-988A-8503-FE882E0158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477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ed - Safe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7696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FBB7DB65-F830-D0FD-F04B-99FDACB4A208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C881251-4FA5-AF6E-BBB9-2DDC63C997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9EA729-AE1A-4A46-8BF8-C55358A2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DF0561-2B28-B64A-A163-B964D41047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808164"/>
            <a:ext cx="5688012" cy="48255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D7855-A26F-4D45-919E-4F8B1C8B2F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0038" y="2451100"/>
            <a:ext cx="5688012" cy="3678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9030AE1-AE17-EC49-9572-58093B9722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7438" y="1808164"/>
            <a:ext cx="5688012" cy="48255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C7B18A5-DDC8-904A-8BA0-8AC7523E7B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7" y="2451100"/>
            <a:ext cx="5688012" cy="3678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0519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- 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7696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756DF5-DDEC-C87C-47BD-9810E742B0EC}"/>
              </a:ext>
            </a:extLst>
          </p:cNvPr>
          <p:cNvSpPr/>
          <p:nvPr userDrawn="1"/>
        </p:nvSpPr>
        <p:spPr>
          <a:xfrm>
            <a:off x="-383040" y="-11733"/>
            <a:ext cx="4411134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5CEEC44-40EA-BD12-6E00-EA99F4A6C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85" y="183398"/>
            <a:ext cx="3195090" cy="10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961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055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1683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196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1683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347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rgbClr val="009F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1683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11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1683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101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1683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987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+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53CC5-E6DE-37B1-06ED-F7048559FB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DF0561-2B28-B64A-A163-B964D41047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808365"/>
            <a:ext cx="5688012" cy="48255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D7855-A26F-4D45-919E-4F8B1C8B2F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0038" y="2451301"/>
            <a:ext cx="5688012" cy="36780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9030AE1-AE17-EC49-9572-58093B9722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7438" y="1808365"/>
            <a:ext cx="5688012" cy="48255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C7B18A5-DDC8-904A-8BA0-8AC7523E7B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7" y="2451301"/>
            <a:ext cx="5688012" cy="36780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64A079-37FF-C849-C30F-9C0C83CB3BB1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5A50A587-3EDE-1DCD-D371-CBC7F5E3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8E23643-1B47-9A58-1468-830A07232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1963" y="6404729"/>
            <a:ext cx="180000" cy="180000"/>
          </a:xfrm>
          <a:prstGeom prst="rect">
            <a:avLst/>
          </a:prstGeom>
          <a:solidFill>
            <a:srgbClr val="75787B"/>
          </a:solidFill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43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dark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98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9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Head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CAFC5-36DF-C946-1D32-02A0F7F4C25E}"/>
              </a:ext>
            </a:extLst>
          </p:cNvPr>
          <p:cNvSpPr/>
          <p:nvPr userDrawn="1"/>
        </p:nvSpPr>
        <p:spPr>
          <a:xfrm>
            <a:off x="300038" y="1808163"/>
            <a:ext cx="11591925" cy="25103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00D747-620F-004F-82F4-97175ABFBC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4" y="239587"/>
            <a:ext cx="3081071" cy="10509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47B300-65F2-5842-B967-518DCBDDA199}"/>
              </a:ext>
            </a:extLst>
          </p:cNvPr>
          <p:cNvSpPr/>
          <p:nvPr userDrawn="1"/>
        </p:nvSpPr>
        <p:spPr>
          <a:xfrm>
            <a:off x="9550400" y="6206067"/>
            <a:ext cx="2419302" cy="504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16FB8-FD5A-204B-8E65-DC56F22B0F61}"/>
              </a:ext>
            </a:extLst>
          </p:cNvPr>
          <p:cNvSpPr txBox="1"/>
          <p:nvPr userDrawn="1"/>
        </p:nvSpPr>
        <p:spPr>
          <a:xfrm>
            <a:off x="540000" y="1980000"/>
            <a:ext cx="5854995" cy="461665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/>
          <a:p>
            <a:pPr defTabSz="457200"/>
            <a:r>
              <a:rPr lang="en-US" sz="2400" b="0">
                <a:solidFill>
                  <a:srgbClr val="FFFFFF"/>
                </a:solidFill>
              </a:rPr>
              <a:t>For more information please contact: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C6D23-487C-C644-80B7-402FD5BC0903}"/>
              </a:ext>
            </a:extLst>
          </p:cNvPr>
          <p:cNvSpPr txBox="1"/>
          <p:nvPr userDrawn="1"/>
        </p:nvSpPr>
        <p:spPr>
          <a:xfrm>
            <a:off x="3362826" y="62143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70E02D8-C540-F444-93F5-4F30F95A86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2700000"/>
            <a:ext cx="11160933" cy="1431775"/>
          </a:xfrm>
          <a:ln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0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Name, Title, </a:t>
            </a:r>
            <a:r>
              <a:rPr lang="en-GB" err="1"/>
              <a:t>Email.address@iogp.org</a:t>
            </a:r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452282-4286-584D-A1D6-FA7B7FA784C9}"/>
              </a:ext>
            </a:extLst>
          </p:cNvPr>
          <p:cNvSpPr txBox="1"/>
          <p:nvPr userDrawn="1"/>
        </p:nvSpPr>
        <p:spPr>
          <a:xfrm>
            <a:off x="10128250" y="5404918"/>
            <a:ext cx="1763713" cy="72441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1300">
                <a:solidFill>
                  <a:schemeClr val="tx2"/>
                </a:solidFill>
              </a:rPr>
              <a:t>www.iogp-jip33.org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E1995-1BC0-6DD8-86D4-FCE5998F3313}"/>
              </a:ext>
            </a:extLst>
          </p:cNvPr>
          <p:cNvSpPr txBox="1"/>
          <p:nvPr userDrawn="1"/>
        </p:nvSpPr>
        <p:spPr>
          <a:xfrm>
            <a:off x="300039" y="4368920"/>
            <a:ext cx="11591924" cy="990000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rtlCol="0" anchor="ctr" anchorCtr="0">
            <a:noAutofit/>
          </a:bodyPr>
          <a:lstStyle/>
          <a:p>
            <a:pPr>
              <a:lnSpc>
                <a:spcPts val="1400"/>
              </a:lnSpc>
              <a:spcAft>
                <a:spcPts val="500"/>
              </a:spcAft>
            </a:pPr>
            <a:r>
              <a:rPr lang="en-GB" sz="12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IOGP Headquarters</a:t>
            </a:r>
          </a:p>
          <a:p>
            <a:pPr>
              <a:lnSpc>
                <a:spcPts val="1400"/>
              </a:lnSpc>
            </a:pPr>
            <a:r>
              <a:rPr lang="en-GB" sz="10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City Tower, 40 </a:t>
            </a:r>
            <a:r>
              <a:rPr lang="en-GB" sz="10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Basinghall</a:t>
            </a:r>
            <a:r>
              <a:rPr lang="en-GB" sz="10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St, London EC2V 5DE, United Kingdom</a:t>
            </a:r>
          </a:p>
          <a:p>
            <a:pPr>
              <a:lnSpc>
                <a:spcPts val="1400"/>
              </a:lnSpc>
            </a:pPr>
            <a:r>
              <a:rPr lang="en-GB" sz="10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T: +44 (0)20 3763 9700</a:t>
            </a:r>
          </a:p>
          <a:p>
            <a:pPr>
              <a:lnSpc>
                <a:spcPts val="1400"/>
              </a:lnSpc>
            </a:pPr>
            <a:r>
              <a:rPr lang="en-GB" sz="10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0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reception@iogp.org</a:t>
            </a:r>
            <a:endParaRPr lang="en-GB" sz="1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50CA2-BC44-9695-8B65-245D6C280436}"/>
              </a:ext>
            </a:extLst>
          </p:cNvPr>
          <p:cNvSpPr txBox="1"/>
          <p:nvPr userDrawn="1"/>
        </p:nvSpPr>
        <p:spPr>
          <a:xfrm>
            <a:off x="300037" y="5409338"/>
            <a:ext cx="2376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80000" rIns="90000" rtlCol="0" anchor="ctr" anchorCtr="0">
            <a:noAutofit/>
          </a:bodyPr>
          <a:lstStyle/>
          <a:p>
            <a:pPr>
              <a:lnSpc>
                <a:spcPts val="1400"/>
              </a:lnSpc>
              <a:spcAft>
                <a:spcPts val="500"/>
              </a:spcAft>
            </a:pPr>
            <a:r>
              <a:rPr lang="en-GB" sz="11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IOGP Americas</a:t>
            </a:r>
          </a:p>
          <a:p>
            <a:pPr>
              <a:lnSpc>
                <a:spcPts val="1400"/>
              </a:lnSpc>
            </a:pPr>
            <a:r>
              <a:rPr lang="en-GB" sz="1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T: +1 713 261 0411</a:t>
            </a:r>
          </a:p>
          <a:p>
            <a:pPr>
              <a:lnSpc>
                <a:spcPts val="1400"/>
              </a:lnSpc>
            </a:pPr>
            <a:r>
              <a:rPr lang="en-GB" sz="1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00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reception-americas@iogp.org</a:t>
            </a:r>
            <a:endParaRPr lang="en-GB" sz="1000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ADE762-7572-6739-8307-B0F46516169D}"/>
              </a:ext>
            </a:extLst>
          </p:cNvPr>
          <p:cNvSpPr txBox="1"/>
          <p:nvPr userDrawn="1"/>
        </p:nvSpPr>
        <p:spPr>
          <a:xfrm>
            <a:off x="2724312" y="5409338"/>
            <a:ext cx="2376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80000" rIns="90000" rtlCol="0" anchor="ctr" anchorCtr="0">
            <a:noAutofit/>
          </a:bodyPr>
          <a:lstStyle/>
          <a:p>
            <a:pPr>
              <a:lnSpc>
                <a:spcPts val="1400"/>
              </a:lnSpc>
              <a:spcAft>
                <a:spcPts val="500"/>
              </a:spcAft>
            </a:pPr>
            <a:r>
              <a:rPr lang="en-GB" sz="11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IOGP Asia Pacific</a:t>
            </a:r>
          </a:p>
          <a:p>
            <a:pPr>
              <a:lnSpc>
                <a:spcPts val="1400"/>
              </a:lnSpc>
            </a:pPr>
            <a:r>
              <a:rPr lang="en-GB" sz="1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T: +60 3-3099 2286</a:t>
            </a:r>
          </a:p>
          <a:p>
            <a:pPr>
              <a:lnSpc>
                <a:spcPts val="1400"/>
              </a:lnSpc>
            </a:pPr>
            <a:r>
              <a:rPr lang="en-GB" sz="1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00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reception-asiapacific@iogp.org</a:t>
            </a:r>
            <a:endParaRPr lang="en-GB" sz="1000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1CCAAF-5D16-F749-E0DC-9905D3C0F52D}"/>
              </a:ext>
            </a:extLst>
          </p:cNvPr>
          <p:cNvSpPr txBox="1"/>
          <p:nvPr userDrawn="1"/>
        </p:nvSpPr>
        <p:spPr>
          <a:xfrm>
            <a:off x="5148587" y="5409338"/>
            <a:ext cx="2376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80000" rIns="90000" rtlCol="0" anchor="ctr" anchorCtr="0">
            <a:noAutofit/>
          </a:bodyPr>
          <a:lstStyle/>
          <a:p>
            <a:pPr>
              <a:lnSpc>
                <a:spcPts val="1400"/>
              </a:lnSpc>
              <a:spcAft>
                <a:spcPts val="500"/>
              </a:spcAft>
            </a:pPr>
            <a:r>
              <a:rPr lang="en-GB" sz="11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IOGP Europe</a:t>
            </a:r>
          </a:p>
          <a:p>
            <a:pPr>
              <a:lnSpc>
                <a:spcPts val="1400"/>
              </a:lnSpc>
            </a:pPr>
            <a:r>
              <a:rPr lang="en-GB" sz="1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T: +32 (0)2 790 7762</a:t>
            </a:r>
          </a:p>
          <a:p>
            <a:pPr>
              <a:lnSpc>
                <a:spcPts val="1400"/>
              </a:lnSpc>
            </a:pPr>
            <a:r>
              <a:rPr lang="en-GB" sz="1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00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reception-europe@iogp.org</a:t>
            </a:r>
            <a:endParaRPr lang="en-GB" sz="1000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DAE92E-1ABB-C81F-A843-CA810B464C4E}"/>
              </a:ext>
            </a:extLst>
          </p:cNvPr>
          <p:cNvSpPr txBox="1"/>
          <p:nvPr userDrawn="1"/>
        </p:nvSpPr>
        <p:spPr>
          <a:xfrm>
            <a:off x="7572863" y="5409338"/>
            <a:ext cx="2376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80000" rIns="90000" rtlCol="0" anchor="ctr" anchorCtr="0">
            <a:noAutofit/>
          </a:bodyPr>
          <a:lstStyle/>
          <a:p>
            <a:pPr>
              <a:lnSpc>
                <a:spcPts val="1400"/>
              </a:lnSpc>
              <a:spcAft>
                <a:spcPts val="500"/>
              </a:spcAft>
            </a:pPr>
            <a:r>
              <a:rPr lang="en-GB" sz="11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IOGP Middle East &amp; Africa</a:t>
            </a:r>
          </a:p>
          <a:p>
            <a:pPr>
              <a:lnSpc>
                <a:spcPts val="1400"/>
              </a:lnSpc>
            </a:pPr>
            <a:r>
              <a:rPr lang="en-GB" sz="1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T: +1 713 261 0411</a:t>
            </a:r>
          </a:p>
          <a:p>
            <a:pPr>
              <a:lnSpc>
                <a:spcPts val="1400"/>
              </a:lnSpc>
            </a:pPr>
            <a:r>
              <a:rPr lang="en-GB" sz="1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00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reception-mea@iogp.org</a:t>
            </a:r>
            <a:endParaRPr lang="en-GB" sz="1000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94922D-86D8-DD13-B151-E4AF451323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79803" y="468236"/>
            <a:ext cx="3312160" cy="6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218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09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F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20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150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508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32097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C164A-A0D5-B498-BB47-3ADD775F1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2BFAA6-A94E-D064-6426-033A596B1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88" y="6355787"/>
            <a:ext cx="1071562" cy="277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34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5343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rgbClr val="00A3DB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555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6703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rgbClr val="009F4D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9928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76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65A83-2867-4D7F-9A00-F30195D24B1E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noProof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Slide </a:t>
            </a:r>
            <a:fld id="{925E5FCC-3EDC-4D23-8FBB-014909B7681F}" type="slidenum">
              <a:rPr lang="en-US" noProof="0" smtClean="0"/>
              <a:pPr>
                <a:defRPr/>
              </a:pPr>
              <a:t>‹#›</a:t>
            </a:fld>
            <a:r>
              <a:rPr lang="en-US" noProof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407834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50A455-1D92-52C0-754C-D9206667F3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5005" y="-11734"/>
            <a:ext cx="5726995" cy="6881464"/>
          </a:xfrm>
          <a:custGeom>
            <a:avLst/>
            <a:gdLst>
              <a:gd name="connsiteX0" fmla="*/ 1117556 w 5726995"/>
              <a:gd name="connsiteY0" fmla="*/ 0 h 6881464"/>
              <a:gd name="connsiteX1" fmla="*/ 5726995 w 5726995"/>
              <a:gd name="connsiteY1" fmla="*/ 0 h 6881464"/>
              <a:gd name="connsiteX2" fmla="*/ 5726995 w 5726995"/>
              <a:gd name="connsiteY2" fmla="*/ 6881463 h 6881464"/>
              <a:gd name="connsiteX3" fmla="*/ 358602 w 5726995"/>
              <a:gd name="connsiteY3" fmla="*/ 6881463 h 6881464"/>
              <a:gd name="connsiteX4" fmla="*/ 358602 w 5726995"/>
              <a:gd name="connsiteY4" fmla="*/ 6881464 h 6881464"/>
              <a:gd name="connsiteX5" fmla="*/ 0 w 5726995"/>
              <a:gd name="connsiteY5" fmla="*/ 6881464 h 6881464"/>
              <a:gd name="connsiteX6" fmla="*/ 770994 w 5726995"/>
              <a:gd name="connsiteY6" fmla="*/ 1 h 6881464"/>
              <a:gd name="connsiteX7" fmla="*/ 1117556 w 5726995"/>
              <a:gd name="connsiteY7" fmla="*/ 1 h 68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5" h="6881464">
                <a:moveTo>
                  <a:pt x="1117556" y="0"/>
                </a:moveTo>
                <a:lnTo>
                  <a:pt x="5726995" y="0"/>
                </a:lnTo>
                <a:lnTo>
                  <a:pt x="5726995" y="6881463"/>
                </a:lnTo>
                <a:lnTo>
                  <a:pt x="358602" y="6881463"/>
                </a:lnTo>
                <a:lnTo>
                  <a:pt x="358602" y="6881464"/>
                </a:lnTo>
                <a:lnTo>
                  <a:pt x="0" y="6881464"/>
                </a:lnTo>
                <a:lnTo>
                  <a:pt x="770994" y="1"/>
                </a:lnTo>
                <a:lnTo>
                  <a:pt x="111755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to add an image or just leave as default coloured background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-11733"/>
            <a:ext cx="5627437" cy="68814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8994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Head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EE389ED-BD9F-52C1-C117-4CDCE5805255}"/>
              </a:ext>
            </a:extLst>
          </p:cNvPr>
          <p:cNvSpPr/>
          <p:nvPr userDrawn="1"/>
        </p:nvSpPr>
        <p:spPr>
          <a:xfrm>
            <a:off x="6465004" y="-11732"/>
            <a:ext cx="5726994" cy="6881463"/>
          </a:xfrm>
          <a:custGeom>
            <a:avLst/>
            <a:gdLst>
              <a:gd name="connsiteX0" fmla="*/ 770994 w 5726994"/>
              <a:gd name="connsiteY0" fmla="*/ 0 h 6881463"/>
              <a:gd name="connsiteX1" fmla="*/ 858740 w 5726994"/>
              <a:gd name="connsiteY1" fmla="*/ 0 h 6881463"/>
              <a:gd name="connsiteX2" fmla="*/ 1129596 w 5726994"/>
              <a:gd name="connsiteY2" fmla="*/ 0 h 6881463"/>
              <a:gd name="connsiteX3" fmla="*/ 5726994 w 5726994"/>
              <a:gd name="connsiteY3" fmla="*/ 0 h 6881463"/>
              <a:gd name="connsiteX4" fmla="*/ 5726994 w 5726994"/>
              <a:gd name="connsiteY4" fmla="*/ 6881463 h 6881463"/>
              <a:gd name="connsiteX5" fmla="*/ 358602 w 5726994"/>
              <a:gd name="connsiteY5" fmla="*/ 6881463 h 6881463"/>
              <a:gd name="connsiteX6" fmla="*/ 234897 w 5726994"/>
              <a:gd name="connsiteY6" fmla="*/ 6881463 h 6881463"/>
              <a:gd name="connsiteX7" fmla="*/ 0 w 5726994"/>
              <a:gd name="connsiteY7" fmla="*/ 6881463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4" h="6881463">
                <a:moveTo>
                  <a:pt x="770994" y="0"/>
                </a:moveTo>
                <a:lnTo>
                  <a:pt x="858740" y="0"/>
                </a:lnTo>
                <a:lnTo>
                  <a:pt x="1129596" y="0"/>
                </a:lnTo>
                <a:lnTo>
                  <a:pt x="5726994" y="0"/>
                </a:lnTo>
                <a:lnTo>
                  <a:pt x="5726994" y="6881463"/>
                </a:lnTo>
                <a:lnTo>
                  <a:pt x="358602" y="6881463"/>
                </a:lnTo>
                <a:lnTo>
                  <a:pt x="234897" y="6881463"/>
                </a:lnTo>
                <a:lnTo>
                  <a:pt x="0" y="6881463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1F9DE3-77D9-F889-4560-1A9F5729B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5921"/>
            <a:ext cx="9312000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173323-D6C5-A8E5-D1A7-06D33D86F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450000"/>
            <a:ext cx="2771140" cy="71882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C2C834-FB95-8686-682F-F4C41E2400A0}"/>
              </a:ext>
            </a:extLst>
          </p:cNvPr>
          <p:cNvSpPr txBox="1"/>
          <p:nvPr userDrawn="1"/>
        </p:nvSpPr>
        <p:spPr>
          <a:xfrm>
            <a:off x="8148638" y="1952625"/>
            <a:ext cx="3743325" cy="4177038"/>
          </a:xfrm>
          <a:prstGeom prst="rect">
            <a:avLst/>
          </a:prstGeom>
          <a:noFill/>
        </p:spPr>
        <p:txBody>
          <a:bodyPr wrap="square" lIns="46800" rIns="46800" numCol="1" spcCol="18000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Headquarters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www.iogp.org</a:t>
            </a:r>
            <a:endParaRPr lang="en-GB" sz="1600" b="1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3 Moorgate Place</a:t>
            </a:r>
            <a:b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London EC2R 6EA</a:t>
            </a:r>
            <a:b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United Kingdom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+44 20 4570 6879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reception@iogp.org</a:t>
            </a:r>
            <a:endParaRPr lang="en-GB" sz="18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2000"/>
              </a:spcBef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Europe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www.iogpeurope.org</a:t>
            </a:r>
            <a:endParaRPr lang="en-GB" sz="16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Avenue de </a:t>
            </a:r>
            <a:r>
              <a:rPr lang="en-GB" sz="1200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Tervueren</a:t>
            </a: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188A 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B-1150 Brussels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Belgium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+32 2 882 16 53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reception-europe@iogp.org</a:t>
            </a:r>
            <a:endParaRPr lang="en-GB" sz="1200" b="0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0A1C4-2A69-806F-73BE-982B4FD2D103}"/>
              </a:ext>
            </a:extLst>
          </p:cNvPr>
          <p:cNvSpPr txBox="1"/>
          <p:nvPr userDrawn="1"/>
        </p:nvSpPr>
        <p:spPr>
          <a:xfrm>
            <a:off x="539999" y="1860358"/>
            <a:ext cx="5448050" cy="431978"/>
          </a:xfrm>
          <a:prstGeom prst="rect">
            <a:avLst/>
          </a:prstGeom>
          <a:noFill/>
          <a:ln>
            <a:noFill/>
          </a:ln>
        </p:spPr>
        <p:txBody>
          <a:bodyPr wrap="square" lIns="0" tIns="46800" rIns="90000" rtlCol="0">
            <a:spAutoFit/>
          </a:bodyPr>
          <a:lstStyle/>
          <a:p>
            <a:pPr defTabSz="457200"/>
            <a:r>
              <a:rPr lang="en-US" sz="2200" b="0">
                <a:solidFill>
                  <a:srgbClr val="FFFFFF"/>
                </a:solidFill>
              </a:rPr>
              <a:t>For more information please contact: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767842-DEA5-125F-1FA7-77CDFA873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2700000"/>
            <a:ext cx="5448051" cy="3429663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Name, Title, </a:t>
            </a:r>
            <a:r>
              <a:rPr lang="en-GB" err="1"/>
              <a:t>Email.address@iogp.org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771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IOGP 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EE389ED-BD9F-52C1-C117-4CDCE5805255}"/>
              </a:ext>
            </a:extLst>
          </p:cNvPr>
          <p:cNvSpPr/>
          <p:nvPr userDrawn="1"/>
        </p:nvSpPr>
        <p:spPr>
          <a:xfrm>
            <a:off x="6465004" y="-11732"/>
            <a:ext cx="5726994" cy="6881463"/>
          </a:xfrm>
          <a:custGeom>
            <a:avLst/>
            <a:gdLst>
              <a:gd name="connsiteX0" fmla="*/ 770994 w 5726994"/>
              <a:gd name="connsiteY0" fmla="*/ 0 h 6881463"/>
              <a:gd name="connsiteX1" fmla="*/ 858740 w 5726994"/>
              <a:gd name="connsiteY1" fmla="*/ 0 h 6881463"/>
              <a:gd name="connsiteX2" fmla="*/ 1129596 w 5726994"/>
              <a:gd name="connsiteY2" fmla="*/ 0 h 6881463"/>
              <a:gd name="connsiteX3" fmla="*/ 5726994 w 5726994"/>
              <a:gd name="connsiteY3" fmla="*/ 0 h 6881463"/>
              <a:gd name="connsiteX4" fmla="*/ 5726994 w 5726994"/>
              <a:gd name="connsiteY4" fmla="*/ 6881463 h 6881463"/>
              <a:gd name="connsiteX5" fmla="*/ 358602 w 5726994"/>
              <a:gd name="connsiteY5" fmla="*/ 6881463 h 6881463"/>
              <a:gd name="connsiteX6" fmla="*/ 234897 w 5726994"/>
              <a:gd name="connsiteY6" fmla="*/ 6881463 h 6881463"/>
              <a:gd name="connsiteX7" fmla="*/ 0 w 5726994"/>
              <a:gd name="connsiteY7" fmla="*/ 6881463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4" h="6881463">
                <a:moveTo>
                  <a:pt x="770994" y="0"/>
                </a:moveTo>
                <a:lnTo>
                  <a:pt x="858740" y="0"/>
                </a:lnTo>
                <a:lnTo>
                  <a:pt x="1129596" y="0"/>
                </a:lnTo>
                <a:lnTo>
                  <a:pt x="5726994" y="0"/>
                </a:lnTo>
                <a:lnTo>
                  <a:pt x="5726994" y="6881463"/>
                </a:lnTo>
                <a:lnTo>
                  <a:pt x="358602" y="6881463"/>
                </a:lnTo>
                <a:lnTo>
                  <a:pt x="234897" y="6881463"/>
                </a:lnTo>
                <a:lnTo>
                  <a:pt x="0" y="6881463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1F9DE3-77D9-F889-4560-1A9F5729B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5921"/>
            <a:ext cx="9312000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173323-D6C5-A8E5-D1A7-06D33D86F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450000"/>
            <a:ext cx="2771140" cy="71882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C2C834-FB95-8686-682F-F4C41E2400A0}"/>
              </a:ext>
            </a:extLst>
          </p:cNvPr>
          <p:cNvSpPr txBox="1"/>
          <p:nvPr userDrawn="1"/>
        </p:nvSpPr>
        <p:spPr>
          <a:xfrm>
            <a:off x="8148638" y="1952625"/>
            <a:ext cx="3743325" cy="4177038"/>
          </a:xfrm>
          <a:prstGeom prst="rect">
            <a:avLst/>
          </a:prstGeom>
          <a:noFill/>
        </p:spPr>
        <p:txBody>
          <a:bodyPr wrap="square" lIns="46800" rIns="46800" numCol="1" spcCol="18000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Europe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www.iogpeurope.org</a:t>
            </a:r>
            <a:endParaRPr lang="en-GB" sz="16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Avenue de </a:t>
            </a:r>
            <a:r>
              <a:rPr lang="en-GB" sz="1200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Tervueren</a:t>
            </a: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188A 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B-1150 Brussels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Belgium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+32 2 882 16 53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reception-europe@iogp.org</a:t>
            </a:r>
            <a:endParaRPr lang="en-GB" sz="18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2000"/>
              </a:spcBef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Headquarters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www.iogp.org</a:t>
            </a:r>
            <a:endParaRPr lang="en-GB" sz="1600" b="1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3 Moorgate Place</a:t>
            </a:r>
            <a:b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London EC2R 6EA</a:t>
            </a:r>
            <a:b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United Kingdom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+44 20 4570 6879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reception@iogp.org</a:t>
            </a:r>
            <a:endParaRPr lang="en-GB" sz="18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Aft>
                <a:spcPts val="500"/>
              </a:spcAft>
            </a:pPr>
            <a:endParaRPr lang="en-GB" sz="14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0A1C4-2A69-806F-73BE-982B4FD2D103}"/>
              </a:ext>
            </a:extLst>
          </p:cNvPr>
          <p:cNvSpPr txBox="1"/>
          <p:nvPr userDrawn="1"/>
        </p:nvSpPr>
        <p:spPr>
          <a:xfrm>
            <a:off x="539999" y="1860358"/>
            <a:ext cx="5448050" cy="431978"/>
          </a:xfrm>
          <a:prstGeom prst="rect">
            <a:avLst/>
          </a:prstGeom>
          <a:noFill/>
          <a:ln>
            <a:noFill/>
          </a:ln>
        </p:spPr>
        <p:txBody>
          <a:bodyPr wrap="square" lIns="0" tIns="46800" rIns="90000" rtlCol="0">
            <a:spAutoFit/>
          </a:bodyPr>
          <a:lstStyle/>
          <a:p>
            <a:pPr defTabSz="457200"/>
            <a:r>
              <a:rPr lang="en-US" sz="2200" b="0">
                <a:solidFill>
                  <a:srgbClr val="FFFFFF"/>
                </a:solidFill>
              </a:rPr>
              <a:t>For more information please contact: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767842-DEA5-125F-1FA7-77CDFA873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2700000"/>
            <a:ext cx="5448051" cy="3429663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Name, Title, </a:t>
            </a:r>
            <a:r>
              <a:rPr lang="en-GB" err="1"/>
              <a:t>Email.address@iogp.org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0324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 - Head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EE389ED-BD9F-52C1-C117-4CDCE5805255}"/>
              </a:ext>
            </a:extLst>
          </p:cNvPr>
          <p:cNvSpPr/>
          <p:nvPr userDrawn="1"/>
        </p:nvSpPr>
        <p:spPr>
          <a:xfrm>
            <a:off x="6465004" y="-11732"/>
            <a:ext cx="5726994" cy="6881463"/>
          </a:xfrm>
          <a:custGeom>
            <a:avLst/>
            <a:gdLst>
              <a:gd name="connsiteX0" fmla="*/ 770994 w 5726994"/>
              <a:gd name="connsiteY0" fmla="*/ 0 h 6881463"/>
              <a:gd name="connsiteX1" fmla="*/ 858740 w 5726994"/>
              <a:gd name="connsiteY1" fmla="*/ 0 h 6881463"/>
              <a:gd name="connsiteX2" fmla="*/ 1129596 w 5726994"/>
              <a:gd name="connsiteY2" fmla="*/ 0 h 6881463"/>
              <a:gd name="connsiteX3" fmla="*/ 5726994 w 5726994"/>
              <a:gd name="connsiteY3" fmla="*/ 0 h 6881463"/>
              <a:gd name="connsiteX4" fmla="*/ 5726994 w 5726994"/>
              <a:gd name="connsiteY4" fmla="*/ 6881463 h 6881463"/>
              <a:gd name="connsiteX5" fmla="*/ 358602 w 5726994"/>
              <a:gd name="connsiteY5" fmla="*/ 6881463 h 6881463"/>
              <a:gd name="connsiteX6" fmla="*/ 234897 w 5726994"/>
              <a:gd name="connsiteY6" fmla="*/ 6881463 h 6881463"/>
              <a:gd name="connsiteX7" fmla="*/ 0 w 5726994"/>
              <a:gd name="connsiteY7" fmla="*/ 6881463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4" h="6881463">
                <a:moveTo>
                  <a:pt x="770994" y="0"/>
                </a:moveTo>
                <a:lnTo>
                  <a:pt x="858740" y="0"/>
                </a:lnTo>
                <a:lnTo>
                  <a:pt x="1129596" y="0"/>
                </a:lnTo>
                <a:lnTo>
                  <a:pt x="5726994" y="0"/>
                </a:lnTo>
                <a:lnTo>
                  <a:pt x="5726994" y="6881463"/>
                </a:lnTo>
                <a:lnTo>
                  <a:pt x="358602" y="6881463"/>
                </a:lnTo>
                <a:lnTo>
                  <a:pt x="234897" y="6881463"/>
                </a:lnTo>
                <a:lnTo>
                  <a:pt x="0" y="6881463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1F9DE3-77D9-F889-4560-1A9F5729B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5921"/>
            <a:ext cx="9312000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173323-D6C5-A8E5-D1A7-06D33D86F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450000"/>
            <a:ext cx="2771140" cy="71882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C2C834-FB95-8686-682F-F4C41E2400A0}"/>
              </a:ext>
            </a:extLst>
          </p:cNvPr>
          <p:cNvSpPr txBox="1"/>
          <p:nvPr userDrawn="1"/>
        </p:nvSpPr>
        <p:spPr>
          <a:xfrm>
            <a:off x="8148638" y="1952625"/>
            <a:ext cx="3743325" cy="4177038"/>
          </a:xfrm>
          <a:prstGeom prst="rect">
            <a:avLst/>
          </a:prstGeom>
          <a:noFill/>
        </p:spPr>
        <p:txBody>
          <a:bodyPr wrap="square" lIns="46800" rIns="46800" numCol="1" spcCol="18000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Headquarters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www.iogp.org</a:t>
            </a:r>
            <a:endParaRPr lang="en-GB" sz="1600" b="1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3 Moorgate Place</a:t>
            </a:r>
            <a:b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London EC2R 6EA</a:t>
            </a:r>
            <a:b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United Kingdom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+44 20 4570 6879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reception@iogp.org</a:t>
            </a:r>
            <a:endParaRPr lang="en-GB" sz="18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2000"/>
              </a:spcBef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Europe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www.iogpeurope.org</a:t>
            </a:r>
            <a:endParaRPr lang="en-GB" sz="16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Avenue de </a:t>
            </a:r>
            <a:r>
              <a:rPr lang="en-GB" sz="1200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Tervueren</a:t>
            </a: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188A 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B-1150 Brussels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Belgium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+32 2 882 16 53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reception-europe@iogp.org</a:t>
            </a:r>
            <a:endParaRPr lang="en-GB" sz="1200" b="0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0A1C4-2A69-806F-73BE-982B4FD2D103}"/>
              </a:ext>
            </a:extLst>
          </p:cNvPr>
          <p:cNvSpPr txBox="1"/>
          <p:nvPr userDrawn="1"/>
        </p:nvSpPr>
        <p:spPr>
          <a:xfrm>
            <a:off x="539999" y="1860358"/>
            <a:ext cx="5448050" cy="431978"/>
          </a:xfrm>
          <a:prstGeom prst="rect">
            <a:avLst/>
          </a:prstGeom>
          <a:noFill/>
          <a:ln>
            <a:noFill/>
          </a:ln>
        </p:spPr>
        <p:txBody>
          <a:bodyPr wrap="square" lIns="0" tIns="46800" rIns="90000" rtlCol="0">
            <a:spAutoFit/>
          </a:bodyPr>
          <a:lstStyle/>
          <a:p>
            <a:pPr defTabSz="457200"/>
            <a:r>
              <a:rPr lang="en-US" sz="2200" b="0">
                <a:solidFill>
                  <a:srgbClr val="FFFFFF"/>
                </a:solidFill>
              </a:rPr>
              <a:t>For more information please contact: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767842-DEA5-125F-1FA7-77CDFA873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2700000"/>
            <a:ext cx="5448051" cy="3429663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Name, Title, </a:t>
            </a:r>
            <a:r>
              <a:rPr lang="en-GB" err="1"/>
              <a:t>Email.address@iogp.org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0575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 slide - Head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009F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EE389ED-BD9F-52C1-C117-4CDCE5805255}"/>
              </a:ext>
            </a:extLst>
          </p:cNvPr>
          <p:cNvSpPr/>
          <p:nvPr userDrawn="1"/>
        </p:nvSpPr>
        <p:spPr>
          <a:xfrm>
            <a:off x="6465004" y="-11732"/>
            <a:ext cx="5726994" cy="6881463"/>
          </a:xfrm>
          <a:custGeom>
            <a:avLst/>
            <a:gdLst>
              <a:gd name="connsiteX0" fmla="*/ 770994 w 5726994"/>
              <a:gd name="connsiteY0" fmla="*/ 0 h 6881463"/>
              <a:gd name="connsiteX1" fmla="*/ 858740 w 5726994"/>
              <a:gd name="connsiteY1" fmla="*/ 0 h 6881463"/>
              <a:gd name="connsiteX2" fmla="*/ 1129596 w 5726994"/>
              <a:gd name="connsiteY2" fmla="*/ 0 h 6881463"/>
              <a:gd name="connsiteX3" fmla="*/ 5726994 w 5726994"/>
              <a:gd name="connsiteY3" fmla="*/ 0 h 6881463"/>
              <a:gd name="connsiteX4" fmla="*/ 5726994 w 5726994"/>
              <a:gd name="connsiteY4" fmla="*/ 6881463 h 6881463"/>
              <a:gd name="connsiteX5" fmla="*/ 358602 w 5726994"/>
              <a:gd name="connsiteY5" fmla="*/ 6881463 h 6881463"/>
              <a:gd name="connsiteX6" fmla="*/ 234897 w 5726994"/>
              <a:gd name="connsiteY6" fmla="*/ 6881463 h 6881463"/>
              <a:gd name="connsiteX7" fmla="*/ 0 w 5726994"/>
              <a:gd name="connsiteY7" fmla="*/ 6881463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4" h="6881463">
                <a:moveTo>
                  <a:pt x="770994" y="0"/>
                </a:moveTo>
                <a:lnTo>
                  <a:pt x="858740" y="0"/>
                </a:lnTo>
                <a:lnTo>
                  <a:pt x="1129596" y="0"/>
                </a:lnTo>
                <a:lnTo>
                  <a:pt x="5726994" y="0"/>
                </a:lnTo>
                <a:lnTo>
                  <a:pt x="5726994" y="6881463"/>
                </a:lnTo>
                <a:lnTo>
                  <a:pt x="358602" y="6881463"/>
                </a:lnTo>
                <a:lnTo>
                  <a:pt x="234897" y="6881463"/>
                </a:lnTo>
                <a:lnTo>
                  <a:pt x="0" y="6881463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1F9DE3-77D9-F889-4560-1A9F5729B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5921"/>
            <a:ext cx="9312000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173323-D6C5-A8E5-D1A7-06D33D86F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450000"/>
            <a:ext cx="2771140" cy="71882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C2C834-FB95-8686-682F-F4C41E2400A0}"/>
              </a:ext>
            </a:extLst>
          </p:cNvPr>
          <p:cNvSpPr txBox="1"/>
          <p:nvPr userDrawn="1"/>
        </p:nvSpPr>
        <p:spPr>
          <a:xfrm>
            <a:off x="8148638" y="1952625"/>
            <a:ext cx="3743325" cy="4177038"/>
          </a:xfrm>
          <a:prstGeom prst="rect">
            <a:avLst/>
          </a:prstGeom>
          <a:noFill/>
        </p:spPr>
        <p:txBody>
          <a:bodyPr wrap="square" lIns="46800" rIns="46800" numCol="1" spcCol="18000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Headquarters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www.iogp.org</a:t>
            </a:r>
            <a:endParaRPr lang="en-GB" sz="1600" b="1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3 Moorgate Place</a:t>
            </a:r>
            <a:b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London EC2R 6EA</a:t>
            </a:r>
            <a:b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United Kingdom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+44 20 4570 6879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reception@iogp.org</a:t>
            </a:r>
            <a:endParaRPr lang="en-GB" sz="18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2000"/>
              </a:spcBef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Europe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www.iogpeurope.org</a:t>
            </a:r>
            <a:endParaRPr lang="en-GB" sz="16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Avenue de </a:t>
            </a:r>
            <a:r>
              <a:rPr lang="en-GB" sz="1200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Tervueren</a:t>
            </a: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188A 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B-1150 Brussels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Belgium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+32 2 882 16 53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reception-europe@iogp.org</a:t>
            </a:r>
            <a:endParaRPr lang="en-GB" sz="1200" b="0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0A1C4-2A69-806F-73BE-982B4FD2D103}"/>
              </a:ext>
            </a:extLst>
          </p:cNvPr>
          <p:cNvSpPr txBox="1"/>
          <p:nvPr userDrawn="1"/>
        </p:nvSpPr>
        <p:spPr>
          <a:xfrm>
            <a:off x="539999" y="1860358"/>
            <a:ext cx="5448050" cy="431978"/>
          </a:xfrm>
          <a:prstGeom prst="rect">
            <a:avLst/>
          </a:prstGeom>
          <a:noFill/>
          <a:ln>
            <a:noFill/>
          </a:ln>
        </p:spPr>
        <p:txBody>
          <a:bodyPr wrap="square" lIns="0" tIns="46800" rIns="90000" rtlCol="0">
            <a:spAutoFit/>
          </a:bodyPr>
          <a:lstStyle/>
          <a:p>
            <a:pPr defTabSz="457200"/>
            <a:r>
              <a:rPr lang="en-US" sz="2200" b="0">
                <a:solidFill>
                  <a:srgbClr val="FFFFFF"/>
                </a:solidFill>
              </a:rPr>
              <a:t>For more information please contact: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767842-DEA5-125F-1FA7-77CDFA873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2700000"/>
            <a:ext cx="5448051" cy="3429663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Name, Title, </a:t>
            </a:r>
            <a:r>
              <a:rPr lang="en-GB" err="1"/>
              <a:t>Email.address@iogp.org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1656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 slide - Head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EE389ED-BD9F-52C1-C117-4CDCE5805255}"/>
              </a:ext>
            </a:extLst>
          </p:cNvPr>
          <p:cNvSpPr/>
          <p:nvPr userDrawn="1"/>
        </p:nvSpPr>
        <p:spPr>
          <a:xfrm>
            <a:off x="6465004" y="-11732"/>
            <a:ext cx="5726994" cy="6881463"/>
          </a:xfrm>
          <a:custGeom>
            <a:avLst/>
            <a:gdLst>
              <a:gd name="connsiteX0" fmla="*/ 770994 w 5726994"/>
              <a:gd name="connsiteY0" fmla="*/ 0 h 6881463"/>
              <a:gd name="connsiteX1" fmla="*/ 858740 w 5726994"/>
              <a:gd name="connsiteY1" fmla="*/ 0 h 6881463"/>
              <a:gd name="connsiteX2" fmla="*/ 1129596 w 5726994"/>
              <a:gd name="connsiteY2" fmla="*/ 0 h 6881463"/>
              <a:gd name="connsiteX3" fmla="*/ 5726994 w 5726994"/>
              <a:gd name="connsiteY3" fmla="*/ 0 h 6881463"/>
              <a:gd name="connsiteX4" fmla="*/ 5726994 w 5726994"/>
              <a:gd name="connsiteY4" fmla="*/ 6881463 h 6881463"/>
              <a:gd name="connsiteX5" fmla="*/ 358602 w 5726994"/>
              <a:gd name="connsiteY5" fmla="*/ 6881463 h 6881463"/>
              <a:gd name="connsiteX6" fmla="*/ 234897 w 5726994"/>
              <a:gd name="connsiteY6" fmla="*/ 6881463 h 6881463"/>
              <a:gd name="connsiteX7" fmla="*/ 0 w 5726994"/>
              <a:gd name="connsiteY7" fmla="*/ 6881463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6994" h="6881463">
                <a:moveTo>
                  <a:pt x="770994" y="0"/>
                </a:moveTo>
                <a:lnTo>
                  <a:pt x="858740" y="0"/>
                </a:lnTo>
                <a:lnTo>
                  <a:pt x="1129596" y="0"/>
                </a:lnTo>
                <a:lnTo>
                  <a:pt x="5726994" y="0"/>
                </a:lnTo>
                <a:lnTo>
                  <a:pt x="5726994" y="6881463"/>
                </a:lnTo>
                <a:lnTo>
                  <a:pt x="358602" y="6881463"/>
                </a:lnTo>
                <a:lnTo>
                  <a:pt x="234897" y="6881463"/>
                </a:lnTo>
                <a:lnTo>
                  <a:pt x="0" y="6881463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1F9DE3-77D9-F889-4560-1A9F5729B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5921"/>
            <a:ext cx="9312000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173323-D6C5-A8E5-D1A7-06D33D86F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450000"/>
            <a:ext cx="2771140" cy="71882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C2C834-FB95-8686-682F-F4C41E2400A0}"/>
              </a:ext>
            </a:extLst>
          </p:cNvPr>
          <p:cNvSpPr txBox="1"/>
          <p:nvPr userDrawn="1"/>
        </p:nvSpPr>
        <p:spPr>
          <a:xfrm>
            <a:off x="8148638" y="1952625"/>
            <a:ext cx="3743325" cy="4177038"/>
          </a:xfrm>
          <a:prstGeom prst="rect">
            <a:avLst/>
          </a:prstGeom>
          <a:noFill/>
        </p:spPr>
        <p:txBody>
          <a:bodyPr wrap="square" lIns="46800" rIns="46800" numCol="1" spcCol="18000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Headquarters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www.iogp.org</a:t>
            </a:r>
            <a:endParaRPr lang="en-GB" sz="1600" b="1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3 Moorgate Place</a:t>
            </a:r>
            <a:b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London EC2R 6EA</a:t>
            </a:r>
            <a:b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United Kingdom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+44 20 4570 6879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reception@iogp.org</a:t>
            </a:r>
            <a:endParaRPr lang="en-GB" sz="18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2000"/>
              </a:spcBef>
              <a:spcAft>
                <a:spcPts val="500"/>
              </a:spcAft>
            </a:pPr>
            <a:r>
              <a:rPr lang="en-GB" sz="1800" b="1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IOGP Europe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www.iogpeurope.org</a:t>
            </a:r>
            <a:endParaRPr lang="en-GB" sz="1600" b="1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Avenue de </a:t>
            </a:r>
            <a:r>
              <a:rPr lang="en-GB" sz="1200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Tervueren</a:t>
            </a: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188A 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B-1150 Brussels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Belgium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T: +32 2 882 16 53</a:t>
            </a:r>
          </a:p>
          <a:p>
            <a:pPr>
              <a:lnSpc>
                <a:spcPct val="110000"/>
              </a:lnSpc>
            </a:pPr>
            <a:r>
              <a:rPr lang="en-GB" sz="12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GB" sz="1200" b="0" u="non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reception-europe@iogp.org</a:t>
            </a:r>
            <a:endParaRPr lang="en-GB" sz="1200" b="0" u="none" kern="120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0A1C4-2A69-806F-73BE-982B4FD2D103}"/>
              </a:ext>
            </a:extLst>
          </p:cNvPr>
          <p:cNvSpPr txBox="1"/>
          <p:nvPr userDrawn="1"/>
        </p:nvSpPr>
        <p:spPr>
          <a:xfrm>
            <a:off x="539999" y="1860358"/>
            <a:ext cx="5448050" cy="431978"/>
          </a:xfrm>
          <a:prstGeom prst="rect">
            <a:avLst/>
          </a:prstGeom>
          <a:noFill/>
          <a:ln>
            <a:noFill/>
          </a:ln>
        </p:spPr>
        <p:txBody>
          <a:bodyPr wrap="square" lIns="0" tIns="46800" rIns="90000" rtlCol="0">
            <a:spAutoFit/>
          </a:bodyPr>
          <a:lstStyle/>
          <a:p>
            <a:pPr defTabSz="457200"/>
            <a:r>
              <a:rPr lang="en-US" sz="2200" b="0">
                <a:solidFill>
                  <a:srgbClr val="FFFFFF"/>
                </a:solidFill>
              </a:rPr>
              <a:t>For more information please contact: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767842-DEA5-125F-1FA7-77CDFA873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2700000"/>
            <a:ext cx="5448051" cy="3429663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Name, Title, </a:t>
            </a:r>
            <a:r>
              <a:rPr lang="en-GB" err="1"/>
              <a:t>Email.address@iogp.org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24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- 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B6764-BEE9-89D9-98FA-DA63EAE86249}"/>
              </a:ext>
            </a:extLst>
          </p:cNvPr>
          <p:cNvSpPr/>
          <p:nvPr userDrawn="1"/>
        </p:nvSpPr>
        <p:spPr>
          <a:xfrm>
            <a:off x="0" y="-11731"/>
            <a:ext cx="12192000" cy="6881463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ACB313-21CA-18DC-7770-BB18AE5A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731"/>
            <a:ext cx="7355661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EFF6E8-F967-C352-A441-572039950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435" y="-11733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1933E-AAF6-6B49-9C03-3BD5D1DD3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60000"/>
            <a:ext cx="5627437" cy="27696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presentation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F5B5BC7-12E8-377D-0FE8-F244E885C18C}"/>
              </a:ext>
            </a:extLst>
          </p:cNvPr>
          <p:cNvSpPr/>
          <p:nvPr userDrawn="1"/>
        </p:nvSpPr>
        <p:spPr>
          <a:xfrm>
            <a:off x="6465005" y="-11732"/>
            <a:ext cx="1129596" cy="6881463"/>
          </a:xfrm>
          <a:prstGeom prst="parallelogram">
            <a:avLst>
              <a:gd name="adj" fmla="val 682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E8B5783-692F-D16E-429F-C09459CE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1" y="4859383"/>
            <a:ext cx="5627436" cy="127028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and/or event</a:t>
            </a:r>
            <a:br>
              <a:rPr lang="en-GB"/>
            </a:br>
            <a:r>
              <a:rPr lang="en-GB"/>
              <a:t>Day Month Year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1EF9A-7B27-BB2F-30BB-775598B51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7713" y="-41275"/>
            <a:ext cx="773337" cy="691100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756DF5-DDEC-C87C-47BD-9810E742B0EC}"/>
              </a:ext>
            </a:extLst>
          </p:cNvPr>
          <p:cNvSpPr/>
          <p:nvPr userDrawn="1"/>
        </p:nvSpPr>
        <p:spPr>
          <a:xfrm>
            <a:off x="-383040" y="-11733"/>
            <a:ext cx="5627436" cy="1417200"/>
          </a:xfrm>
          <a:prstGeom prst="parallelogram">
            <a:avLst>
              <a:gd name="adj" fmla="val 124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5CEEC44-40EA-BD12-6E00-EA99F4A6CF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0038" y="310458"/>
            <a:ext cx="4274327" cy="8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0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1CF9D-5C4A-28AD-CEE9-DE2F2A40C1A6}"/>
              </a:ext>
            </a:extLst>
          </p:cNvPr>
          <p:cNvSpPr/>
          <p:nvPr userDrawn="1"/>
        </p:nvSpPr>
        <p:spPr>
          <a:xfrm>
            <a:off x="0" y="0"/>
            <a:ext cx="12192000" cy="1653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78EC1-B3A1-254F-2A71-38C4462930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0000" y="0"/>
            <a:ext cx="931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FD98F50-6665-A18E-B2D5-1C0A8479C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365"/>
            <a:ext cx="11591925" cy="41683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B3931B3-B557-6C61-C70B-D4E53A1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0000"/>
            <a:ext cx="11593600" cy="908365"/>
          </a:xfrm>
          <a:prstGeom prst="rect">
            <a:avLst/>
          </a:prstGeom>
        </p:spPr>
        <p:txBody>
          <a:bodyPr anchor="ctr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A0CD-C354-A734-FCBA-E6373F12B0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8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0000" y="180000"/>
            <a:ext cx="117120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Title of Slide:</a:t>
            </a:r>
            <a:br>
              <a:rPr lang="en-GB"/>
            </a:br>
            <a:r>
              <a:rPr lang="en-GB"/>
              <a:t>Here’s a much longer example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000" y="1620000"/>
            <a:ext cx="11712000" cy="432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0000" y="636231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Go to Insert/Header &amp; Footer to adjust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812741" y="6362314"/>
            <a:ext cx="295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65A"/>
                </a:solidFill>
              </a:defRPr>
            </a:lvl1pPr>
          </a:lstStyle>
          <a:p>
            <a:pPr algn="ctr"/>
            <a:fld id="{8DD765FA-CC63-F54B-96A3-B32CEDCEE495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7" name="Picture 6" descr="IOGP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77" y="6289631"/>
            <a:ext cx="1603376" cy="4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48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8" y="1809483"/>
            <a:ext cx="11593600" cy="43198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1A0682-92F4-3748-9DA3-885EFC0B0F4B}"/>
              </a:ext>
            </a:extLst>
          </p:cNvPr>
          <p:cNvCxnSpPr>
            <a:cxnSpLocks/>
          </p:cNvCxnSpPr>
          <p:nvPr userDrawn="1"/>
        </p:nvCxnSpPr>
        <p:spPr>
          <a:xfrm>
            <a:off x="300038" y="1539433"/>
            <a:ext cx="115936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A788CC-0FAC-EE4E-BEE0-5ECE1726E97C}"/>
              </a:ext>
            </a:extLst>
          </p:cNvPr>
          <p:cNvSpPr txBox="1"/>
          <p:nvPr userDrawn="1"/>
        </p:nvSpPr>
        <p:spPr>
          <a:xfrm>
            <a:off x="300038" y="6318000"/>
            <a:ext cx="64649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fld id="{58393CF3-8A1F-4226-A1CE-4BD287B2BADA}" type="slidenum">
              <a:rPr lang="en-GB" sz="1200" smtClean="0">
                <a:solidFill>
                  <a:schemeClr val="tx2">
                    <a:lumMod val="75000"/>
                  </a:schemeClr>
                </a:solidFill>
              </a:rPr>
              <a:t>‹#›</a:t>
            </a:fld>
            <a:endParaRPr lang="en-GB" sz="12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B9F2F9-67A2-788A-F29E-21259824ADA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9831388" y="6229156"/>
            <a:ext cx="2060575" cy="42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3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>
          <p15:clr>
            <a:srgbClr val="F26B43"/>
          </p15:clr>
        </p15:guide>
        <p15:guide id="2" pos="1413">
          <p15:clr>
            <a:srgbClr val="F26B43"/>
          </p15:clr>
        </p15:guide>
        <p15:guide id="3" orient="horz" pos="1139">
          <p15:clr>
            <a:srgbClr val="F26B43"/>
          </p15:clr>
        </p15:guide>
        <p15:guide id="4" pos="2547">
          <p15:clr>
            <a:srgbClr val="F26B43"/>
          </p15:clr>
        </p15:guide>
        <p15:guide id="5" pos="2661">
          <p15:clr>
            <a:srgbClr val="F26B43"/>
          </p15:clr>
        </p15:guide>
        <p15:guide id="6" pos="3772">
          <p15:clr>
            <a:srgbClr val="F26B43"/>
          </p15:clr>
        </p15:guide>
        <p15:guide id="7" pos="3885">
          <p15:clr>
            <a:srgbClr val="F26B43"/>
          </p15:clr>
        </p15:guide>
        <p15:guide id="8" pos="5019">
          <p15:clr>
            <a:srgbClr val="F26B43"/>
          </p15:clr>
        </p15:guide>
        <p15:guide id="9" pos="5133">
          <p15:clr>
            <a:srgbClr val="F26B43"/>
          </p15:clr>
        </p15:guide>
        <p15:guide id="10" pos="6267">
          <p15:clr>
            <a:srgbClr val="F26B43"/>
          </p15:clr>
        </p15:guide>
        <p15:guide id="11" pos="6380">
          <p15:clr>
            <a:srgbClr val="F26B43"/>
          </p15:clr>
        </p15:guide>
        <p15:guide id="12" pos="7491">
          <p15:clr>
            <a:srgbClr val="F26B43"/>
          </p15:clr>
        </p15:guide>
        <p15:guide id="13" orient="horz" pos="2432">
          <p15:clr>
            <a:srgbClr val="F26B43"/>
          </p15:clr>
        </p15:guide>
        <p15:guide id="14" orient="horz" pos="2546">
          <p15:clr>
            <a:srgbClr val="F26B43"/>
          </p15:clr>
        </p15:guide>
        <p15:guide id="15" orient="horz" pos="3861">
          <p15:clr>
            <a:srgbClr val="F26B43"/>
          </p15:clr>
        </p15:guide>
        <p15:guide id="16" pos="1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038" y="540000"/>
            <a:ext cx="11593600" cy="908365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8" y="1808162"/>
            <a:ext cx="11593600" cy="4168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0E0E072-0053-B9B9-7C50-4623692A1A9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300038" y="6203378"/>
            <a:ext cx="2257046" cy="4667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25079C-3E0E-D59C-E56E-DE7A91F538BE}"/>
              </a:ext>
            </a:extLst>
          </p:cNvPr>
          <p:cNvCxnSpPr>
            <a:cxnSpLocks/>
            <a:stCxn id="9" idx="1"/>
          </p:cNvCxnSpPr>
          <p:nvPr userDrawn="1"/>
        </p:nvCxnSpPr>
        <p:spPr>
          <a:xfrm flipH="1">
            <a:off x="2727016" y="6494729"/>
            <a:ext cx="8984947" cy="0"/>
          </a:xfrm>
          <a:prstGeom prst="line">
            <a:avLst/>
          </a:prstGeom>
          <a:ln w="19050">
            <a:solidFill>
              <a:srgbClr val="757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904297-77F1-9837-515D-BC5B96ED9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1963" y="6404729"/>
            <a:ext cx="180000" cy="180000"/>
          </a:xfrm>
          <a:prstGeom prst="rect">
            <a:avLst/>
          </a:prstGeom>
          <a:solidFill>
            <a:srgbClr val="75787B"/>
          </a:solidFill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75B40-ADE8-76EE-75B6-AE66EDDABC74}"/>
              </a:ext>
            </a:extLst>
          </p:cNvPr>
          <p:cNvSpPr txBox="1"/>
          <p:nvPr userDrawn="1"/>
        </p:nvSpPr>
        <p:spPr>
          <a:xfrm>
            <a:off x="40460" y="59233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7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>
          <p15:clr>
            <a:srgbClr val="F26B43"/>
          </p15:clr>
        </p15:guide>
        <p15:guide id="2" pos="1413">
          <p15:clr>
            <a:srgbClr val="F26B43"/>
          </p15:clr>
        </p15:guide>
        <p15:guide id="3" orient="horz" pos="1139">
          <p15:clr>
            <a:srgbClr val="F26B43"/>
          </p15:clr>
        </p15:guide>
        <p15:guide id="4" pos="2525">
          <p15:clr>
            <a:srgbClr val="F26B43"/>
          </p15:clr>
        </p15:guide>
        <p15:guide id="5" pos="2661">
          <p15:clr>
            <a:srgbClr val="F26B43"/>
          </p15:clr>
        </p15:guide>
        <p15:guide id="6" pos="3772">
          <p15:clr>
            <a:srgbClr val="F26B43"/>
          </p15:clr>
        </p15:guide>
        <p15:guide id="7" pos="3885">
          <p15:clr>
            <a:srgbClr val="F26B43"/>
          </p15:clr>
        </p15:guide>
        <p15:guide id="8" pos="5019">
          <p15:clr>
            <a:srgbClr val="F26B43"/>
          </p15:clr>
        </p15:guide>
        <p15:guide id="9" pos="5133">
          <p15:clr>
            <a:srgbClr val="F26B43"/>
          </p15:clr>
        </p15:guide>
        <p15:guide id="10" pos="6267">
          <p15:clr>
            <a:srgbClr val="F26B43"/>
          </p15:clr>
        </p15:guide>
        <p15:guide id="11" pos="6380">
          <p15:clr>
            <a:srgbClr val="F26B43"/>
          </p15:clr>
        </p15:guide>
        <p15:guide id="12" pos="7491">
          <p15:clr>
            <a:srgbClr val="F26B43"/>
          </p15:clr>
        </p15:guide>
        <p15:guide id="13" orient="horz" pos="2432">
          <p15:clr>
            <a:srgbClr val="F26B43"/>
          </p15:clr>
        </p15:guide>
        <p15:guide id="14" orient="horz" pos="2546">
          <p15:clr>
            <a:srgbClr val="F26B43"/>
          </p15:clr>
        </p15:guide>
        <p15:guide id="15" orient="horz" pos="3861">
          <p15:clr>
            <a:srgbClr val="F26B43"/>
          </p15:clr>
        </p15:guide>
        <p15:guide id="16" pos="1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038" y="540000"/>
            <a:ext cx="11593600" cy="908365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8" y="1808162"/>
            <a:ext cx="11593600" cy="4168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0E0E072-0053-B9B9-7C50-4623692A1A91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/>
        </p:blipFill>
        <p:spPr>
          <a:xfrm>
            <a:off x="232707" y="6289631"/>
            <a:ext cx="1202532" cy="41019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25079C-3E0E-D59C-E56E-DE7A91F538BE}"/>
              </a:ext>
            </a:extLst>
          </p:cNvPr>
          <p:cNvCxnSpPr>
            <a:cxnSpLocks/>
            <a:stCxn id="9" idx="1"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rgbClr val="757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904297-77F1-9837-515D-BC5B96ED9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1963" y="6404729"/>
            <a:ext cx="180000" cy="180000"/>
          </a:xfrm>
          <a:prstGeom prst="rect">
            <a:avLst/>
          </a:prstGeom>
          <a:solidFill>
            <a:srgbClr val="75787B"/>
          </a:solidFill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1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>
          <p15:clr>
            <a:srgbClr val="F26B43"/>
          </p15:clr>
        </p15:guide>
        <p15:guide id="2" pos="1413">
          <p15:clr>
            <a:srgbClr val="F26B43"/>
          </p15:clr>
        </p15:guide>
        <p15:guide id="3" orient="horz" pos="1139">
          <p15:clr>
            <a:srgbClr val="F26B43"/>
          </p15:clr>
        </p15:guide>
        <p15:guide id="4" pos="2525">
          <p15:clr>
            <a:srgbClr val="F26B43"/>
          </p15:clr>
        </p15:guide>
        <p15:guide id="5" pos="2661">
          <p15:clr>
            <a:srgbClr val="F26B43"/>
          </p15:clr>
        </p15:guide>
        <p15:guide id="6" pos="3772">
          <p15:clr>
            <a:srgbClr val="F26B43"/>
          </p15:clr>
        </p15:guide>
        <p15:guide id="7" pos="3885">
          <p15:clr>
            <a:srgbClr val="F26B43"/>
          </p15:clr>
        </p15:guide>
        <p15:guide id="8" pos="5019">
          <p15:clr>
            <a:srgbClr val="F26B43"/>
          </p15:clr>
        </p15:guide>
        <p15:guide id="9" pos="5133">
          <p15:clr>
            <a:srgbClr val="F26B43"/>
          </p15:clr>
        </p15:guide>
        <p15:guide id="10" pos="6267">
          <p15:clr>
            <a:srgbClr val="F26B43"/>
          </p15:clr>
        </p15:guide>
        <p15:guide id="11" pos="6380">
          <p15:clr>
            <a:srgbClr val="F26B43"/>
          </p15:clr>
        </p15:guide>
        <p15:guide id="12" pos="7491">
          <p15:clr>
            <a:srgbClr val="F26B43"/>
          </p15:clr>
        </p15:guide>
        <p15:guide id="13" orient="horz" pos="2432">
          <p15:clr>
            <a:srgbClr val="F26B43"/>
          </p15:clr>
        </p15:guide>
        <p15:guide id="14" orient="horz" pos="2546">
          <p15:clr>
            <a:srgbClr val="F26B43"/>
          </p15:clr>
        </p15:guide>
        <p15:guide id="15" orient="horz" pos="3861">
          <p15:clr>
            <a:srgbClr val="F26B43"/>
          </p15:clr>
        </p15:guide>
        <p15:guide id="16" pos="1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038" y="540000"/>
            <a:ext cx="11593600" cy="908365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8" y="1808162"/>
            <a:ext cx="11593600" cy="4168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0E0E072-0053-B9B9-7C50-4623692A1A91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232708" y="6289631"/>
            <a:ext cx="1202529" cy="41019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25079C-3E0E-D59C-E56E-DE7A91F538BE}"/>
              </a:ext>
            </a:extLst>
          </p:cNvPr>
          <p:cNvCxnSpPr>
            <a:cxnSpLocks/>
            <a:stCxn id="9" idx="1"/>
          </p:cNvCxnSpPr>
          <p:nvPr userDrawn="1"/>
        </p:nvCxnSpPr>
        <p:spPr>
          <a:xfrm flipH="1">
            <a:off x="1436914" y="6494729"/>
            <a:ext cx="10275049" cy="0"/>
          </a:xfrm>
          <a:prstGeom prst="line">
            <a:avLst/>
          </a:prstGeom>
          <a:ln w="19050">
            <a:solidFill>
              <a:srgbClr val="757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904297-77F1-9837-515D-BC5B96ED9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1963" y="6404729"/>
            <a:ext cx="180000" cy="180000"/>
          </a:xfrm>
          <a:prstGeom prst="rect">
            <a:avLst/>
          </a:prstGeom>
          <a:solidFill>
            <a:srgbClr val="75787B"/>
          </a:solidFill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CF272156-FE6F-B14A-88D3-CEA0F1C21333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  <p:sldLayoutId id="2147483790" r:id="rId30"/>
    <p:sldLayoutId id="2147483791" r:id="rId3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>
          <p15:clr>
            <a:srgbClr val="F26B43"/>
          </p15:clr>
        </p15:guide>
        <p15:guide id="2" pos="1413">
          <p15:clr>
            <a:srgbClr val="F26B43"/>
          </p15:clr>
        </p15:guide>
        <p15:guide id="3" orient="horz" pos="1139">
          <p15:clr>
            <a:srgbClr val="F26B43"/>
          </p15:clr>
        </p15:guide>
        <p15:guide id="4" pos="2525">
          <p15:clr>
            <a:srgbClr val="F26B43"/>
          </p15:clr>
        </p15:guide>
        <p15:guide id="5" pos="2661">
          <p15:clr>
            <a:srgbClr val="F26B43"/>
          </p15:clr>
        </p15:guide>
        <p15:guide id="6" pos="3772">
          <p15:clr>
            <a:srgbClr val="F26B43"/>
          </p15:clr>
        </p15:guide>
        <p15:guide id="7" pos="3885">
          <p15:clr>
            <a:srgbClr val="F26B43"/>
          </p15:clr>
        </p15:guide>
        <p15:guide id="8" pos="5019">
          <p15:clr>
            <a:srgbClr val="F26B43"/>
          </p15:clr>
        </p15:guide>
        <p15:guide id="9" pos="5133">
          <p15:clr>
            <a:srgbClr val="F26B43"/>
          </p15:clr>
        </p15:guide>
        <p15:guide id="10" pos="6267">
          <p15:clr>
            <a:srgbClr val="F26B43"/>
          </p15:clr>
        </p15:guide>
        <p15:guide id="11" pos="6380">
          <p15:clr>
            <a:srgbClr val="F26B43"/>
          </p15:clr>
        </p15:guide>
        <p15:guide id="12" pos="7491">
          <p15:clr>
            <a:srgbClr val="F26B43"/>
          </p15:clr>
        </p15:guide>
        <p15:guide id="13" orient="horz" pos="2432">
          <p15:clr>
            <a:srgbClr val="F26B43"/>
          </p15:clr>
        </p15:guide>
        <p15:guide id="14" orient="horz" pos="2546">
          <p15:clr>
            <a:srgbClr val="F26B43"/>
          </p15:clr>
        </p15:guide>
        <p15:guide id="15" orient="horz" pos="3861">
          <p15:clr>
            <a:srgbClr val="F26B43"/>
          </p15:clr>
        </p15:guide>
        <p15:guide id="16" pos="18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iogpjip33.sharepoint.com/:b:/g/SpecDev/EYN9GSRI_lZEv1DrX0jik8YBlw0Fmi_puRZFKkGlHRXx4A?e=qsQ2uD" TargetMode="Externa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gp-jip33.org/development/s-745-hv-synchronous-machines-iec/" TargetMode="External"/><Relationship Id="rId2" Type="http://schemas.openxmlformats.org/officeDocument/2006/relationships/hyperlink" Target="https://iogp.jamacloud.com/review.req#/r:REV-4485" TargetMode="Externa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iogp.sharepoint.com/:b:/r/sites/Resources/Core/Competition%20Law%20Guidelines%20-%20summary%20for%20meetings.pdf?csf=1&amp;web=1&amp;e=PPuFkU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iogp-jip33.org/development/s-744-lubrication-and-oil-control-systems-and-auxiliaries/" TargetMode="Externa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6662E-0914-FF6E-2363-297E3654DE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2160000"/>
            <a:ext cx="6505036" cy="2769644"/>
          </a:xfrm>
        </p:spPr>
        <p:txBody>
          <a:bodyPr/>
          <a:lstStyle/>
          <a:p>
            <a:r>
              <a:rPr lang="en-US" sz="2400">
                <a:cs typeface="Arial"/>
              </a:rPr>
              <a:t>JIP33 Public Review Townhall</a:t>
            </a:r>
          </a:p>
          <a:p>
            <a:endParaRPr lang="en-US" sz="2400">
              <a:cs typeface="Arial"/>
            </a:endParaRPr>
          </a:p>
          <a:p>
            <a:r>
              <a:rPr lang="en-US" sz="3600">
                <a:cs typeface="Arial"/>
              </a:rPr>
              <a:t>FLARE PACKAGES (API 537)</a:t>
            </a:r>
          </a:p>
          <a:p>
            <a:endParaRPr lang="en-US" sz="2400">
              <a:cs typeface="Arial"/>
            </a:endParaRPr>
          </a:p>
          <a:p>
            <a:r>
              <a:rPr lang="en-US" sz="2400">
                <a:cs typeface="Arial"/>
              </a:rPr>
              <a:t>Mark Davies - Project Engineer</a:t>
            </a:r>
          </a:p>
          <a:p>
            <a:r>
              <a:rPr lang="en-US" sz="2400">
                <a:ea typeface="+mn-lt"/>
                <a:cs typeface="+mn-lt"/>
              </a:rPr>
              <a:t>Technical Consultant (external) working on behalf of IOGP</a:t>
            </a:r>
          </a:p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67D67E7-48E9-3598-8C52-2B7E1A9E80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June 2026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F2D4C0-1813-DF45-98A3-2C520CAD20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Placeholder 12" descr="A ship in the water&#10;&#10;AI-generated content may be incorrect.">
            <a:extLst>
              <a:ext uri="{FF2B5EF4-FFF2-40B4-BE49-F238E27FC236}">
                <a16:creationId xmlns:a16="http://schemas.microsoft.com/office/drawing/2014/main" id="{2488E826-EFA6-E2CA-705A-32566B2AE5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58" b="2058"/>
          <a:stretch>
            <a:fillRect/>
          </a:stretch>
        </p:blipFill>
        <p:spPr>
          <a:xfrm>
            <a:off x="6815434" y="0"/>
            <a:ext cx="5376565" cy="6881463"/>
          </a:xfrm>
          <a:custGeom>
            <a:avLst/>
            <a:gdLst>
              <a:gd name="connsiteX0" fmla="*/ 703035 w 4927373"/>
              <a:gd name="connsiteY0" fmla="*/ 0 h 6881463"/>
              <a:gd name="connsiteX1" fmla="*/ 4927373 w 4927373"/>
              <a:gd name="connsiteY1" fmla="*/ 0 h 6881463"/>
              <a:gd name="connsiteX2" fmla="*/ 4927373 w 4927373"/>
              <a:gd name="connsiteY2" fmla="*/ 6881463 h 6881463"/>
              <a:gd name="connsiteX3" fmla="*/ 0 w 4927373"/>
              <a:gd name="connsiteY3" fmla="*/ 6881463 h 6881463"/>
              <a:gd name="connsiteX4" fmla="*/ 0 w 4927373"/>
              <a:gd name="connsiteY4" fmla="*/ 6875598 h 6881463"/>
              <a:gd name="connsiteX5" fmla="*/ 3141 w 4927373"/>
              <a:gd name="connsiteY5" fmla="*/ 6875598 h 68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7373" h="6881463">
                <a:moveTo>
                  <a:pt x="703035" y="0"/>
                </a:moveTo>
                <a:lnTo>
                  <a:pt x="4927373" y="0"/>
                </a:lnTo>
                <a:lnTo>
                  <a:pt x="4927373" y="6881463"/>
                </a:lnTo>
                <a:lnTo>
                  <a:pt x="0" y="6881463"/>
                </a:lnTo>
                <a:lnTo>
                  <a:pt x="0" y="6875598"/>
                </a:lnTo>
                <a:lnTo>
                  <a:pt x="3141" y="687559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5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D8ABC-3333-43F0-9E43-099735DD7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0DC4E-A006-1798-54B5-160A96E737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B5E0F-6754-5512-1DE7-BD73A1B52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/>
              <a:t>IOGP S-722 Jama vs Document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F78-0C83-0BCD-AB8B-FADCEA0FD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</p:spPr>
        <p:txBody>
          <a:bodyPr/>
          <a:lstStyle/>
          <a:p>
            <a:pPr marL="0" indent="0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>
                <a:solidFill>
                  <a:schemeClr val="accent2"/>
                </a:solidFill>
                <a:latin typeface="Calibri" panose="020F0502020204030204" pitchFamily="34" charset="0"/>
              </a:rPr>
              <a:t>Why does the data in Jama look different to the document?</a:t>
            </a:r>
          </a:p>
          <a:p>
            <a:pPr marL="285750" indent="-285750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Digitization of API Standard 537 4</a:t>
            </a:r>
            <a:r>
              <a:rPr lang="en-GB" sz="2400" baseline="30000">
                <a:solidFill>
                  <a:srgbClr val="002060"/>
                </a:solidFill>
                <a:latin typeface="Calibri" panose="020F0502020204030204" pitchFamily="34" charset="0"/>
              </a:rPr>
              <a:t>th</a:t>
            </a: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 Edition 2024, addendum 2025. 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One requirement, one unique item.</a:t>
            </a:r>
          </a:p>
          <a:p>
            <a:pPr marL="285750" indent="-285750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Avoidance of copyright infringement.</a:t>
            </a:r>
          </a:p>
          <a:p>
            <a:endParaRPr lang="en-GB" sz="2000"/>
          </a:p>
          <a:p>
            <a:pPr marL="0" indent="0">
              <a:buNone/>
            </a:pPr>
            <a:r>
              <a:rPr lang="en-GB" sz="2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everything included?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In case you need to leave a comment against requirements in the “parent standard” that are unmodified by this project. </a:t>
            </a:r>
          </a:p>
        </p:txBody>
      </p:sp>
    </p:spTree>
    <p:extLst>
      <p:ext uri="{BB962C8B-B14F-4D97-AF65-F5344CB8AC3E}">
        <p14:creationId xmlns:p14="http://schemas.microsoft.com/office/powerpoint/2010/main" val="772029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95C52-37E6-AA25-350F-F40B6AE88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F6C3F-AA61-D1CB-12EC-41FD56AE6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00509-38CA-8F63-ABF0-F30DB2FBA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US" dirty="0"/>
              <a:t>S-722 numbers due to update (maintenance)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1A0130-C6E6-3114-780B-C5060FB5E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632884"/>
              </p:ext>
            </p:extLst>
          </p:nvPr>
        </p:nvGraphicFramePr>
        <p:xfrm>
          <a:off x="300038" y="2117525"/>
          <a:ext cx="11592550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1250">
                  <a:extLst>
                    <a:ext uri="{9D8B030D-6E8A-4147-A177-3AD203B41FA5}">
                      <a16:colId xmlns:a16="http://schemas.microsoft.com/office/drawing/2014/main" val="1993306629"/>
                    </a:ext>
                  </a:extLst>
                </a:gridCol>
                <a:gridCol w="1502833">
                  <a:extLst>
                    <a:ext uri="{9D8B030D-6E8A-4147-A177-3AD203B41FA5}">
                      <a16:colId xmlns:a16="http://schemas.microsoft.com/office/drawing/2014/main" val="2182309998"/>
                    </a:ext>
                  </a:extLst>
                </a:gridCol>
                <a:gridCol w="1894416">
                  <a:extLst>
                    <a:ext uri="{9D8B030D-6E8A-4147-A177-3AD203B41FA5}">
                      <a16:colId xmlns:a16="http://schemas.microsoft.com/office/drawing/2014/main" val="147943947"/>
                    </a:ext>
                  </a:extLst>
                </a:gridCol>
                <a:gridCol w="5814051">
                  <a:extLst>
                    <a:ext uri="{9D8B030D-6E8A-4147-A177-3AD203B41FA5}">
                      <a16:colId xmlns:a16="http://schemas.microsoft.com/office/drawing/2014/main" val="3743443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TRS</a:t>
                      </a:r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First edition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Public Review</a:t>
                      </a:r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Observations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998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No of pages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20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55</a:t>
                      </a:r>
                      <a:endParaRPr lang="en-GB" sz="200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1" u="none" strike="noStrike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Now with justifications</a:t>
                      </a:r>
                      <a:endParaRPr lang="en-US" sz="1600" b="0" i="1" u="none" strike="noStrike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1202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No of requirements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153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169</a:t>
                      </a:r>
                      <a:endParaRPr lang="en-GB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100+ Overlays, 50 implemented. 4.5 winterization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46621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/>
                        <a:t>PDS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0" i="1" u="none" strike="noStrike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0152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 of requirements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/>
                        <a:t>743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1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Multiple tabs, </a:t>
                      </a:r>
                      <a:r>
                        <a:rPr lang="en-US" sz="1600" b="0" i="1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Case X process design conditions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118975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/>
                        <a:t>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0" i="1" u="none" strike="noStrike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027472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 of requirements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/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Aligns with JIP33 best </a:t>
                      </a:r>
                      <a:r>
                        <a:rPr lang="en-US" sz="1600" b="0" i="1" u="none" strike="noStrike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practices,i</a:t>
                      </a:r>
                      <a:r>
                        <a:rPr lang="en-US" sz="1600" b="0" i="1" u="none" strike="noStrike" kern="12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ncludes</a:t>
                      </a:r>
                      <a:r>
                        <a:rPr lang="en-US" sz="1600" b="0" i="1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CFIHOS codes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70825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/>
                        <a:t>QRS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0" i="1" u="none" strike="noStrike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083752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 of requirements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1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Aligns with JIP33 best practices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347493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FB01BE6-D27D-2A93-0C0D-F36E82DB4976}"/>
              </a:ext>
            </a:extLst>
          </p:cNvPr>
          <p:cNvSpPr/>
          <p:nvPr/>
        </p:nvSpPr>
        <p:spPr>
          <a:xfrm>
            <a:off x="4206794" y="2068678"/>
            <a:ext cx="1885461" cy="367305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590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16664-30C9-A853-3B69-F8C719942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64732-2582-258A-0C50-2FA5902783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A4CC8-63BF-B2B9-3599-8583A6107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 dirty="0"/>
              <a:t>IOGP S-722 – overview by SME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A3A5D-CA07-0F2D-0744-70E3CEE818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560761"/>
            <a:ext cx="11591925" cy="4568577"/>
          </a:xfrm>
        </p:spPr>
        <p:txBody>
          <a:bodyPr vert="horz" lIns="0" tIns="45720" rIns="0" bIns="45720" rtlCol="0" anchor="t">
            <a:noAutofit/>
          </a:bodyPr>
          <a:lstStyle/>
          <a:p>
            <a:pPr fontAlgn="ctr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/>
                <a:cs typeface="Calibri"/>
              </a:rPr>
              <a:t>S-722 is an overlay to 4th edition of API Standard 537 published in 2024, addendum 1, Jan 2025.</a:t>
            </a:r>
            <a:endParaRPr lang="en-US" sz="200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spcAft>
                <a:spcPts val="2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S-722 first edition was based on API537 Third edition (March 2017)</a:t>
            </a:r>
          </a:p>
          <a:p>
            <a:pPr lvl="1">
              <a:spcAft>
                <a:spcPts val="2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Current Peer review looks at S-722 as an overlay to API STD 537 4th edition, incl. Addendum 1.</a:t>
            </a:r>
          </a:p>
          <a:p>
            <a:pPr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Overlay reconciliation.  </a:t>
            </a:r>
          </a:p>
          <a:p>
            <a:pPr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Generic topics:</a:t>
            </a:r>
            <a:endParaRPr lang="en-GB"/>
          </a:p>
          <a:p>
            <a:pPr lvl="1">
              <a:spcAft>
                <a:spcPts val="2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Winterization</a:t>
            </a:r>
          </a:p>
          <a:p>
            <a:pPr lvl="1">
              <a:spcAft>
                <a:spcPts val="2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Flare pilots/flare ignition</a:t>
            </a:r>
          </a:p>
          <a:p>
            <a:pPr lvl="1">
              <a:spcAft>
                <a:spcPts val="2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Labyrinth Gas Seals</a:t>
            </a:r>
            <a:endParaRPr lang="en-GB" sz="18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lvl="1">
              <a:spcAft>
                <a:spcPts val="2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Ballistic ignition systems in offshore applications</a:t>
            </a:r>
            <a:endParaRPr lang="en-GB" sz="18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lvl="1">
              <a:spcAft>
                <a:spcPts val="200"/>
              </a:spcAft>
              <a:buFont typeface="Courier New" panose="020B0604020202020204" pitchFamily="34" charset="0"/>
              <a:buChar char="o"/>
            </a:pPr>
            <a:endParaRPr lang="en-GB" sz="18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</a:t>
            </a:r>
            <a:endParaRPr lang="en-GB"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Calibri"/>
                <a:cs typeface="Calibri"/>
              </a:rPr>
              <a:t>z.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69875" indent="-2698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4B9E793-08BF-1D50-9DF9-426075616069}"/>
              </a:ext>
            </a:extLst>
          </p:cNvPr>
          <p:cNvSpPr/>
          <p:nvPr/>
        </p:nvSpPr>
        <p:spPr bwMode="auto">
          <a:xfrm>
            <a:off x="11151947" y="128402"/>
            <a:ext cx="828242" cy="818863"/>
          </a:xfrm>
          <a:prstGeom prst="ellipse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r>
              <a:rPr lang="en-US" sz="800">
                <a:solidFill>
                  <a:srgbClr val="FFFFFF"/>
                </a:solidFill>
                <a:latin typeface="Arial" panose="020B0604020202020204"/>
              </a:rPr>
              <a:t>Johan</a:t>
            </a:r>
            <a:endParaRPr lang="en-GB" sz="800">
              <a:solidFill>
                <a:srgbClr val="FFFFFF"/>
              </a:solidFill>
              <a:latin typeface="Arial" panose="020B0604020202020204"/>
            </a:endParaRPr>
          </a:p>
          <a:p>
            <a:pPr algn="ctr" defTabSz="914400">
              <a:defRPr/>
            </a:pPr>
            <a:r>
              <a:rPr lang="en-US" sz="800">
                <a:solidFill>
                  <a:srgbClr val="FFFFFF"/>
                </a:solidFill>
                <a:latin typeface="Arial" panose="020B0604020202020204"/>
              </a:rPr>
              <a:t>Antonio</a:t>
            </a:r>
            <a:endParaRPr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28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F3D3A-2D16-CCBC-6FB8-FC98586D1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6C9E0-B3B8-3927-485A-564DA1035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8037E-AB4F-7ACB-87F3-B811EA6FA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/>
              <a:t>What is expected from the reviewers?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875F1-6CCD-8F73-56C4-8E0335CFAA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</p:spPr>
        <p:txBody>
          <a:bodyPr vert="horz" lIns="0" tIns="45720" rIns="0" bIns="45720" rtlCol="0" anchor="t">
            <a:noAutofit/>
          </a:bodyPr>
          <a:lstStyle/>
          <a:p>
            <a:pPr marL="342900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Review of all documents in conjunction with each other - 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JIP33-MAN-WI-02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marL="342900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Documentation and inspection &amp; testing requirements incur significant costs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, reviewing the IRS &amp; QRS is as important as reviewing the specification and procurement data sheet.</a:t>
            </a:r>
          </a:p>
          <a:p>
            <a:pPr marL="342900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Involvement of </a:t>
            </a:r>
            <a:r>
              <a:rPr lang="en-GB" sz="24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other stakeholders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 within your organizations. Aim to </a:t>
            </a:r>
            <a:r>
              <a:rPr lang="en-GB" sz="24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consolidate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.</a:t>
            </a:r>
            <a:endParaRPr lang="en-GB" sz="240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/>
            </a:endParaRPr>
          </a:p>
          <a:p>
            <a:pPr marL="342900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Comments to be </a:t>
            </a:r>
            <a:r>
              <a:rPr lang="en-GB" sz="24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clear and concise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 – and to include </a:t>
            </a:r>
            <a:r>
              <a:rPr lang="en-GB" sz="24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proposals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en-GB" sz="24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justifications.</a:t>
            </a:r>
          </a:p>
          <a:p>
            <a:pPr marL="342900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Review of existing comments, using “</a:t>
            </a:r>
            <a:r>
              <a:rPr lang="en-GB" sz="2400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reply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” to add a comment or "</a:t>
            </a:r>
            <a:r>
              <a:rPr lang="en-GB" sz="2400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thumbs up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" to agree.</a:t>
            </a:r>
          </a:p>
          <a:p>
            <a:pPr marL="342900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Identify specification requirements that are </a:t>
            </a:r>
            <a:r>
              <a:rPr lang="en-GB" sz="24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significant contributors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 to </a:t>
            </a:r>
            <a:r>
              <a:rPr lang="en-GB" sz="24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cost and schedule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marL="342900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Identification of any </a:t>
            </a:r>
            <a:r>
              <a:rPr lang="en-GB" sz="2400" b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“</a:t>
            </a:r>
            <a:r>
              <a:rPr lang="en-GB" sz="24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bespoke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” requirements.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81EFE-0C82-37AB-879D-804A02DD7C3D}"/>
              </a:ext>
            </a:extLst>
          </p:cNvPr>
          <p:cNvSpPr/>
          <p:nvPr/>
        </p:nvSpPr>
        <p:spPr>
          <a:xfrm>
            <a:off x="9515098" y="5687805"/>
            <a:ext cx="2484000" cy="64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No overlays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9822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C24A1-A1AD-4668-5B8B-F71B92E47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7895A-BC3B-380B-862B-59FB6E380B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A73A36-A900-BB15-F8A0-3E8C9F98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 dirty="0"/>
              <a:t>Reviewing in Jama - 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D5B14-6BF5-5AF7-9A5F-4BFC426080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</p:spPr>
        <p:txBody>
          <a:bodyPr/>
          <a:lstStyle/>
          <a:p>
            <a:pPr fontAlgn="ctr"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font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You will be adding your comments to a “</a:t>
            </a:r>
            <a:r>
              <a:rPr lang="en-US" sz="2400" b="1" u="sng" dirty="0">
                <a:solidFill>
                  <a:srgbClr val="00B050"/>
                </a:solidFill>
                <a:latin typeface="Calibri" panose="020F0502020204030204" pitchFamily="34" charset="0"/>
              </a:rPr>
              <a:t>public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” review whereby all participants invited to comment are able to </a:t>
            </a:r>
            <a:r>
              <a:rPr lang="en-US" sz="2400" b="1" u="sng" dirty="0">
                <a:solidFill>
                  <a:srgbClr val="00B050"/>
                </a:solidFill>
                <a:latin typeface="Calibri" panose="020F0502020204030204" pitchFamily="34" charset="0"/>
              </a:rPr>
              <a:t>view and respond to each other's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 comments, including the operating companies that are contributing to JIP33.</a:t>
            </a:r>
          </a:p>
          <a:p>
            <a:pPr fontAlgn="ctr">
              <a:spcBef>
                <a:spcPts val="600"/>
              </a:spcBef>
              <a:spcAft>
                <a:spcPts val="600"/>
              </a:spcAft>
            </a:pPr>
            <a:endParaRPr lang="en-GB" sz="900" dirty="0">
              <a:solidFill>
                <a:srgbClr val="00206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270000" indent="-270000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For your comment to be addressed, it </a:t>
            </a:r>
            <a:r>
              <a:rPr lang="en-GB" sz="2400" b="1" u="sng" dirty="0">
                <a:solidFill>
                  <a:srgbClr val="00B050"/>
                </a:solidFill>
                <a:latin typeface="Calibri" panose="020F0502020204030204" pitchFamily="34" charset="0"/>
              </a:rPr>
              <a:t>must have </a:t>
            </a:r>
            <a:r>
              <a:rPr lang="en-GB" sz="2400" u="sng" dirty="0">
                <a:solidFill>
                  <a:srgbClr val="00B050"/>
                </a:solidFill>
                <a:latin typeface="Calibri" panose="020F0502020204030204" pitchFamily="34" charset="0"/>
              </a:rPr>
              <a:t>a rationale, ideally with a proposal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 marL="270000" indent="-270000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70000" indent="-270000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Please comment against the </a:t>
            </a:r>
            <a:r>
              <a:rPr lang="en-US" sz="2400" b="1" u="sng" dirty="0">
                <a:solidFill>
                  <a:srgbClr val="00B050"/>
                </a:solidFill>
                <a:latin typeface="Calibri" panose="020F0502020204030204" pitchFamily="34" charset="0"/>
              </a:rPr>
              <a:t>correct and relevant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item in Jama.</a:t>
            </a:r>
          </a:p>
          <a:p>
            <a:pPr marL="270000" indent="-270000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70000" indent="-270000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comment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items we may have missed – which can give an opportunity.</a:t>
            </a: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0000" indent="-270000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42B3C-4397-7048-919E-0CA9D3517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728749"/>
            <a:ext cx="5263748" cy="571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4B7790-9D5B-F660-5A82-9C311980962B}"/>
              </a:ext>
            </a:extLst>
          </p:cNvPr>
          <p:cNvSpPr/>
          <p:nvPr/>
        </p:nvSpPr>
        <p:spPr>
          <a:xfrm>
            <a:off x="429350" y="1819676"/>
            <a:ext cx="1635512" cy="446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068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45B75-F448-285D-522C-5D9CD5D24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3B4B3-5835-711D-83AF-BD4368C93C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9A19F-A84A-14CC-312E-CC11B99C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/>
              <a:t>Reviewing in Jama – Do not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45447-BDC9-83AD-81AE-E89B68C9A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2308054"/>
            <a:ext cx="11591925" cy="4321175"/>
          </a:xfrm>
        </p:spPr>
        <p:txBody>
          <a:bodyPr/>
          <a:lstStyle/>
          <a:p>
            <a:pPr font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Comments which are in breach of 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 pitchFamily="34" charset="0"/>
              </a:rPr>
              <a:t>IOGP's Competition Law Guidelines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will be removed.</a:t>
            </a:r>
          </a:p>
          <a:p>
            <a:pPr fontAlgn="ctr">
              <a:spcBef>
                <a:spcPts val="600"/>
              </a:spcBef>
              <a:spcAft>
                <a:spcPts val="600"/>
              </a:spcAft>
            </a:pPr>
            <a:endParaRPr lang="en-US" sz="9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70000" indent="-270000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A comment that is standalone:  “</a:t>
            </a:r>
            <a:r>
              <a:rPr lang="en-GB" sz="2400" u="sng" dirty="0">
                <a:solidFill>
                  <a:srgbClr val="002060"/>
                </a:solidFill>
                <a:latin typeface="Calibri" panose="020F0502020204030204" pitchFamily="34" charset="0"/>
              </a:rPr>
              <a:t>this is over specified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” = shall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not be reviewed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, as it doesn’t have a justification/proposal against it.</a:t>
            </a:r>
          </a:p>
          <a:p>
            <a:pPr marL="270000" indent="-270000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70000" indent="-270000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Try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not to ask questions 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in your comment – please help to resolve!</a:t>
            </a:r>
          </a:p>
          <a:p>
            <a:pPr marL="270000" indent="-270000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70000" indent="-270000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Avoid commenting on folders, sets and components which have a requirement ID containing “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FLD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”, “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and “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respectively (e.g. ID: "S704-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FLD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-123”). </a:t>
            </a: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0000" indent="-270000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38F03-3D81-6ECB-FFFE-4F879848C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733625"/>
            <a:ext cx="5263748" cy="571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7344B6-54D4-867E-1F61-0BCC1D97E0B2}"/>
              </a:ext>
            </a:extLst>
          </p:cNvPr>
          <p:cNvSpPr/>
          <p:nvPr/>
        </p:nvSpPr>
        <p:spPr>
          <a:xfrm>
            <a:off x="429350" y="1822106"/>
            <a:ext cx="1635512" cy="446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076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AE86A-0CD8-B424-7A70-3E48765D3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CC110-5E9E-3082-B3E3-1BBC47F893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51AE4-640F-4B7B-A83F-43121400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/>
              <a:t>Reviewing in Jama -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8EFB1-72FB-CDAF-C24F-A819999AB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2373732"/>
            <a:ext cx="11591925" cy="3686919"/>
          </a:xfr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“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flags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should only be applied in the following circumstances: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For operators, where a requirement may risk an organization’s adoption of the 	specification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b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For suppliers and EPCs, where:</a:t>
            </a:r>
            <a:b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requirement is adding excessive cost (or adding no value for the cost); or</a:t>
            </a:r>
            <a:b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 requirement is impossible to meet or requires a proprietary solution.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C6D50-E09F-366B-C08D-BB4285668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718358"/>
            <a:ext cx="5263748" cy="571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D01D48-552D-0575-9C49-2C5E7142568C}"/>
              </a:ext>
            </a:extLst>
          </p:cNvPr>
          <p:cNvSpPr/>
          <p:nvPr/>
        </p:nvSpPr>
        <p:spPr>
          <a:xfrm>
            <a:off x="1614632" y="1802239"/>
            <a:ext cx="450230" cy="446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78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B03EF-4036-9FF6-CE04-76FDBAFC8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B76AD-7111-F81F-5364-8C9C8B2770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557C9-AE20-2713-DFA8-264211F7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/>
              <a:t>Post-public review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D93DA-2CE6-15FE-1AF8-D99D02BBC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>
                <a:solidFill>
                  <a:schemeClr val="accent2"/>
                </a:solidFill>
                <a:effectLst/>
                <a:latin typeface="Calibri"/>
                <a:ea typeface="Calibri"/>
                <a:cs typeface="Calibri"/>
              </a:rPr>
              <a:t>What happens after I’ve submitted my comments?</a:t>
            </a:r>
          </a:p>
          <a:p>
            <a:pPr marL="269875" indent="-269875" fontAlgn="ctr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u="sng" dirty="0">
                <a:solidFill>
                  <a:srgbClr val="002060"/>
                </a:solidFill>
                <a:latin typeface="Calibri" panose="020F0502020204030204" pitchFamily="34" charset="0"/>
              </a:rPr>
              <a:t>Core team 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handling of </a:t>
            </a:r>
            <a:r>
              <a:rPr lang="en-GB" sz="2400" u="sng" dirty="0">
                <a:solidFill>
                  <a:srgbClr val="002060"/>
                </a:solidFill>
                <a:latin typeface="Calibri" panose="020F0502020204030204" pitchFamily="34" charset="0"/>
              </a:rPr>
              <a:t>categorized comments and updates 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to the specification.</a:t>
            </a: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>
              <a:spcBef>
                <a:spcPts val="600"/>
              </a:spcBef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1:1 calls can be available at the end of the review </a:t>
            </a:r>
            <a:r>
              <a:rPr lang="en-GB" sz="2400" u="sng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with suppliers</a:t>
            </a:r>
            <a:r>
              <a:rPr lang="en-GB" sz="24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69875" indent="-269875" fontAlgn="ctr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u="sng" dirty="0">
                <a:solidFill>
                  <a:srgbClr val="002060"/>
                </a:solidFill>
                <a:latin typeface="Calibri" panose="020F0502020204030204" pitchFamily="34" charset="0"/>
              </a:rPr>
              <a:t>Full work group review 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and </a:t>
            </a:r>
            <a:r>
              <a:rPr lang="en-GB" sz="2400" u="sng" dirty="0">
                <a:solidFill>
                  <a:srgbClr val="002060"/>
                </a:solidFill>
                <a:latin typeface="Calibri" panose="020F0502020204030204" pitchFamily="34" charset="0"/>
              </a:rPr>
              <a:t>alignment workshop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 of the amendments.</a:t>
            </a: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 fontAlgn="ctr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JIP33 </a:t>
            </a:r>
            <a:r>
              <a:rPr lang="en-GB" sz="2400" u="sng" dirty="0">
                <a:solidFill>
                  <a:srgbClr val="002060"/>
                </a:solidFill>
                <a:latin typeface="Calibri" panose="020F0502020204030204" pitchFamily="34" charset="0"/>
              </a:rPr>
              <a:t>governance group approval 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of the specification for publication.</a:t>
            </a: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 fontAlgn="ctr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Publication.</a:t>
            </a: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fontAlgn="ctr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1800" i="1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Based on lessons learned, we will conduct a “post-publication town hall” for feeding back to you all at a high level.</a:t>
            </a:r>
          </a:p>
        </p:txBody>
      </p:sp>
    </p:spTree>
    <p:extLst>
      <p:ext uri="{BB962C8B-B14F-4D97-AF65-F5344CB8AC3E}">
        <p14:creationId xmlns:p14="http://schemas.microsoft.com/office/powerpoint/2010/main" val="1577984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D58C7-913A-0A96-5A22-ECD4894B2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5BFF9-521A-CF39-A933-EBC82BCEB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0DF84-51EF-836A-C00A-38139F71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/>
              <a:t>Demonstration and questions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550C6-9826-E2DD-02CC-5B54C3CD9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6676096" cy="4321175"/>
          </a:xfrm>
        </p:spPr>
        <p:txBody>
          <a:bodyPr vert="horz" lIns="0" tIns="45720" rIns="0" bIns="45720" rtlCol="0" anchor="t">
            <a:noAutofit/>
          </a:bodyPr>
          <a:lstStyle/>
          <a:p>
            <a:pPr marL="269875" indent="-269875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alibri"/>
                <a:cs typeface="Calibri"/>
              </a:rPr>
              <a:t>Demonstration of a </a:t>
            </a:r>
            <a:r>
              <a:rPr lang="en-GB" sz="2800" dirty="0">
                <a:solidFill>
                  <a:srgbClr val="002060"/>
                </a:solidFill>
                <a:latin typeface="Calibri"/>
                <a:cs typeface="Calibri"/>
                <a:hlinkClick r:id="rId2"/>
              </a:rPr>
              <a:t>review</a:t>
            </a:r>
            <a:r>
              <a:rPr lang="en-GB" sz="2800" dirty="0">
                <a:solidFill>
                  <a:srgbClr val="002060"/>
                </a:solidFill>
                <a:latin typeface="Calibri"/>
                <a:cs typeface="Calibri"/>
              </a:rPr>
              <a:t> in Jama.</a:t>
            </a:r>
            <a:endParaRPr lang="en-US" sz="3600" dirty="0">
              <a:latin typeface="Calibri"/>
              <a:cs typeface="Calibri"/>
            </a:endParaRPr>
          </a:p>
          <a:p>
            <a:pPr marL="269875" indent="-269875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Must have a Jama account</a:t>
            </a:r>
          </a:p>
          <a:p>
            <a:pPr marL="342900" lvl="1" indent="0" fontAlgn="ctr">
              <a:spcBef>
                <a:spcPts val="0"/>
              </a:spcBef>
              <a:buNone/>
            </a:pPr>
            <a:r>
              <a:rPr lang="en-GB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	</a:t>
            </a:r>
            <a:r>
              <a:rPr lang="en-GB" sz="1800" dirty="0" err="1">
                <a:latin typeface="Calibri"/>
                <a:ea typeface="Calibri"/>
                <a:cs typeface="Calibri"/>
              </a:rPr>
              <a:t>firstname.secondname</a:t>
            </a:r>
            <a:r>
              <a:rPr lang="en-GB" sz="1800" dirty="0">
                <a:latin typeface="Calibri"/>
                <a:ea typeface="Calibri"/>
                <a:cs typeface="Calibri"/>
              </a:rPr>
              <a:t> </a:t>
            </a:r>
          </a:p>
          <a:p>
            <a:pPr marL="0" indent="0" fontAlgn="ctr">
              <a:spcBef>
                <a:spcPts val="0"/>
              </a:spcBef>
              <a:buNone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474256A-562A-2F4A-B714-6880DF647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17921"/>
              </p:ext>
            </p:extLst>
          </p:nvPr>
        </p:nvGraphicFramePr>
        <p:xfrm>
          <a:off x="300037" y="2687320"/>
          <a:ext cx="646652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6250">
                  <a:extLst>
                    <a:ext uri="{9D8B030D-6E8A-4147-A177-3AD203B41FA5}">
                      <a16:colId xmlns:a16="http://schemas.microsoft.com/office/drawing/2014/main" val="2820735586"/>
                    </a:ext>
                  </a:extLst>
                </a:gridCol>
                <a:gridCol w="1679512">
                  <a:extLst>
                    <a:ext uri="{9D8B030D-6E8A-4147-A177-3AD203B41FA5}">
                      <a16:colId xmlns:a16="http://schemas.microsoft.com/office/drawing/2014/main" val="1238657198"/>
                    </a:ext>
                  </a:extLst>
                </a:gridCol>
                <a:gridCol w="1770758">
                  <a:extLst>
                    <a:ext uri="{9D8B030D-6E8A-4147-A177-3AD203B41FA5}">
                      <a16:colId xmlns:a16="http://schemas.microsoft.com/office/drawing/2014/main" val="3473255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JIP33 Specification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start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end</a:t>
                      </a:r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2062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S-722 Flare packages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highlight>
                            <a:srgbClr val="FFFF00"/>
                          </a:highlight>
                        </a:rPr>
                        <a:t>03 June 2026</a:t>
                      </a:r>
                      <a:endParaRPr lang="en-GB" b="1" dirty="0"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highlight>
                            <a:srgbClr val="FFFF00"/>
                          </a:highlight>
                        </a:rPr>
                        <a:t>01 July 2026</a:t>
                      </a:r>
                      <a:endParaRPr lang="en-GB" b="1" dirty="0"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398040"/>
                  </a:ext>
                </a:extLst>
              </a:tr>
            </a:tbl>
          </a:graphicData>
        </a:graphic>
      </p:graphicFrame>
      <p:pic>
        <p:nvPicPr>
          <p:cNvPr id="6" name="Picture 7" descr="Graphical user interfac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9D03C60-4FEE-8ACA-091D-7A37FED64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9" y="1625582"/>
            <a:ext cx="4536686" cy="5102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F6E94B-E83F-0E77-A122-194FBBD53B14}"/>
              </a:ext>
            </a:extLst>
          </p:cNvPr>
          <p:cNvSpPr txBox="1"/>
          <p:nvPr/>
        </p:nvSpPr>
        <p:spPr>
          <a:xfrm rot="20043616">
            <a:off x="8857049" y="3946227"/>
            <a:ext cx="211974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/>
              <a:t>To be updated</a:t>
            </a:r>
            <a:endParaRPr lang="en-GB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1CCFB4-8E54-AFAD-19E6-9E2B1060CE98}"/>
              </a:ext>
            </a:extLst>
          </p:cNvPr>
          <p:cNvSpPr/>
          <p:nvPr/>
        </p:nvSpPr>
        <p:spPr>
          <a:xfrm>
            <a:off x="9434795" y="465595"/>
            <a:ext cx="2484000" cy="64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Dates TBC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742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BFF17-83ED-98DC-96AD-AD0E593D4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590E6-61B7-5D6C-FC1F-C0A732557F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19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D9006EA-177B-A8D0-0851-57E30561B2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3085082"/>
            <a:ext cx="11318805" cy="2077279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b="1"/>
              <a:t>Reviews coming up in 2026 Q3/Q4</a:t>
            </a:r>
          </a:p>
          <a:p>
            <a:pPr marL="342900" lvl="1" indent="0">
              <a:buNone/>
            </a:pPr>
            <a:r>
              <a:rPr lang="en-US">
                <a:cs typeface="Arial"/>
              </a:rPr>
              <a:t>S-732 LV MCC (UL 845)</a:t>
            </a:r>
          </a:p>
          <a:p>
            <a:pPr marL="342900" lvl="1" indent="0">
              <a:buNone/>
            </a:pPr>
            <a:r>
              <a:rPr lang="en-US">
                <a:cs typeface="Arial"/>
              </a:rPr>
              <a:t>S-742 MV MCC (UL 347)</a:t>
            </a:r>
          </a:p>
          <a:p>
            <a:pPr marL="342900" lvl="1" indent="0">
              <a:buNone/>
            </a:pPr>
            <a:r>
              <a:rPr lang="en-US">
                <a:cs typeface="Arial"/>
              </a:rPr>
              <a:t>S-617 Cranes (EN)</a:t>
            </a:r>
          </a:p>
          <a:p>
            <a:pPr marL="342900" lvl="1" indent="0">
              <a:buNone/>
            </a:pPr>
            <a:r>
              <a:rPr lang="en-US"/>
              <a:t>S-716 Tubing and fittings</a:t>
            </a:r>
          </a:p>
          <a:p>
            <a:pPr marL="342900" lvl="1" indent="0">
              <a:buNone/>
            </a:pPr>
            <a:endParaRPr lang="en-US">
              <a:highlight>
                <a:srgbClr val="FFFF00"/>
              </a:highlight>
            </a:endParaRPr>
          </a:p>
          <a:p>
            <a:pPr marL="171450" lvl="1"/>
            <a:r>
              <a:rPr lang="en-US" sz="2200" b="1" i="1">
                <a:cs typeface="Arial"/>
              </a:rPr>
              <a:t>New specifications kicking-off in 2026</a:t>
            </a:r>
            <a:endParaRPr lang="en-US" i="1">
              <a:cs typeface="Arial" panose="020B0604020202020204"/>
            </a:endParaRPr>
          </a:p>
          <a:p>
            <a:pPr marL="0" lvl="1" indent="0">
              <a:buNone/>
            </a:pPr>
            <a:r>
              <a:rPr lang="en-US" sz="2200">
                <a:cs typeface="Arial" panose="020B0604020202020204"/>
              </a:rPr>
              <a:t>S-703/704  LV/HV Induction motors (IEC) + S-745 HV Synchronous machines</a:t>
            </a:r>
            <a:endParaRPr lang="en-US" sz="2200">
              <a:highlight>
                <a:srgbClr val="FFFF00"/>
              </a:highlight>
              <a:cs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6A9307-5D7E-5BDC-100C-4C23B1F4BC03}"/>
              </a:ext>
            </a:extLst>
          </p:cNvPr>
          <p:cNvSpPr txBox="1"/>
          <p:nvPr/>
        </p:nvSpPr>
        <p:spPr>
          <a:xfrm>
            <a:off x="1397483" y="1745205"/>
            <a:ext cx="9397034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/>
              <a:t>Thank you for your continued support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We address all your comments – nothing is ignored.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3A2676-F544-438C-A045-53383E97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10553492" cy="908365"/>
          </a:xfrm>
        </p:spPr>
        <p:txBody>
          <a:bodyPr/>
          <a:lstStyle/>
          <a:p>
            <a:r>
              <a:rPr lang="en-US"/>
              <a:t>Finally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00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6E2A7-5A54-DC9A-4429-8B451D786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CBD3DA-1A77-F153-EE83-D7ABE09A7AC1}"/>
              </a:ext>
            </a:extLst>
          </p:cNvPr>
          <p:cNvSpPr/>
          <p:nvPr/>
        </p:nvSpPr>
        <p:spPr>
          <a:xfrm>
            <a:off x="500290" y="2258450"/>
            <a:ext cx="4871810" cy="336674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5D122F-8082-BE4F-12BB-EFF9558F6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 of the meeting and agenda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F6EA22F-6148-9522-0AE3-4E2A12EE7D80}"/>
              </a:ext>
            </a:extLst>
          </p:cNvPr>
          <p:cNvSpPr txBox="1">
            <a:spLocks/>
          </p:cNvSpPr>
          <p:nvPr/>
        </p:nvSpPr>
        <p:spPr>
          <a:xfrm>
            <a:off x="11714251" y="6403975"/>
            <a:ext cx="179387" cy="180975"/>
          </a:xfrm>
          <a:prstGeom prst="rect">
            <a:avLst/>
          </a:prstGeom>
          <a:solidFill>
            <a:srgbClr val="75787B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F272156-FE6F-B14A-88D3-CEA0F1C21333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3A57FE-2BFE-2FB5-ED08-402C1EF4DC04}"/>
              </a:ext>
            </a:extLst>
          </p:cNvPr>
          <p:cNvSpPr txBox="1"/>
          <p:nvPr/>
        </p:nvSpPr>
        <p:spPr>
          <a:xfrm>
            <a:off x="540248" y="2337071"/>
            <a:ext cx="48718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i="1" dirty="0">
                <a:solidFill>
                  <a:schemeClr val="tx2"/>
                </a:solidFill>
              </a:rPr>
              <a:t>The JIP33 specification update is to frame the scope and requirements needed to execute the update of the specification to be </a:t>
            </a:r>
            <a:r>
              <a:rPr lang="en-US" sz="2000" b="1" i="1" dirty="0">
                <a:solidFill>
                  <a:schemeClr val="tx2"/>
                </a:solidFill>
              </a:rPr>
              <a:t>fully developed prior to public review process</a:t>
            </a:r>
            <a:r>
              <a:rPr lang="en-US" sz="2000" b="1" dirty="0"/>
              <a:t>.</a:t>
            </a:r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  </a:t>
            </a:r>
            <a:r>
              <a:rPr lang="en-GB" sz="2000" i="1" dirty="0">
                <a:solidFill>
                  <a:schemeClr val="tx2"/>
                </a:solidFill>
              </a:rPr>
              <a:t>Followed by reviewing and </a:t>
            </a:r>
            <a:r>
              <a:rPr lang="en-GB" sz="2000" b="1" i="1" dirty="0">
                <a:solidFill>
                  <a:schemeClr val="tx2"/>
                </a:solidFill>
              </a:rPr>
              <a:t>refining</a:t>
            </a:r>
            <a:r>
              <a:rPr lang="en-GB" sz="2000" i="1" dirty="0">
                <a:solidFill>
                  <a:schemeClr val="tx2"/>
                </a:solidFill>
              </a:rPr>
              <a:t> the specification for </a:t>
            </a:r>
            <a:r>
              <a:rPr lang="en-GB" sz="2000" b="1" i="1" dirty="0">
                <a:solidFill>
                  <a:schemeClr val="tx2"/>
                </a:solidFill>
              </a:rPr>
              <a:t>publication</a:t>
            </a:r>
            <a:r>
              <a:rPr lang="en-GB" sz="2000" i="1" dirty="0">
                <a:solidFill>
                  <a:schemeClr val="tx2"/>
                </a:solidFill>
              </a:rPr>
              <a:t> for maximum adoption within the petroleum and natural gas industries.     .</a:t>
            </a:r>
            <a:endParaRPr lang="en-GB" sz="2400" i="1" dirty="0">
              <a:solidFill>
                <a:schemeClr val="tx2"/>
              </a:solidFill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D95E92CA-184F-8DEB-F5E0-4E4F125468EB}"/>
              </a:ext>
            </a:extLst>
          </p:cNvPr>
          <p:cNvSpPr>
            <a:spLocks noEditPoints="1"/>
          </p:cNvSpPr>
          <p:nvPr/>
        </p:nvSpPr>
        <p:spPr bwMode="auto">
          <a:xfrm>
            <a:off x="596233" y="2337071"/>
            <a:ext cx="391251" cy="396756"/>
          </a:xfrm>
          <a:custGeom>
            <a:avLst/>
            <a:gdLst>
              <a:gd name="T0" fmla="*/ 79 w 185"/>
              <a:gd name="T1" fmla="*/ 8 h 172"/>
              <a:gd name="T2" fmla="*/ 79 w 185"/>
              <a:gd name="T3" fmla="*/ 38 h 172"/>
              <a:gd name="T4" fmla="*/ 72 w 185"/>
              <a:gd name="T5" fmla="*/ 46 h 172"/>
              <a:gd name="T6" fmla="*/ 48 w 185"/>
              <a:gd name="T7" fmla="*/ 91 h 172"/>
              <a:gd name="T8" fmla="*/ 72 w 185"/>
              <a:gd name="T9" fmla="*/ 91 h 172"/>
              <a:gd name="T10" fmla="*/ 79 w 185"/>
              <a:gd name="T11" fmla="*/ 99 h 172"/>
              <a:gd name="T12" fmla="*/ 79 w 185"/>
              <a:gd name="T13" fmla="*/ 164 h 172"/>
              <a:gd name="T14" fmla="*/ 72 w 185"/>
              <a:gd name="T15" fmla="*/ 172 h 172"/>
              <a:gd name="T16" fmla="*/ 8 w 185"/>
              <a:gd name="T17" fmla="*/ 172 h 172"/>
              <a:gd name="T18" fmla="*/ 0 w 185"/>
              <a:gd name="T19" fmla="*/ 164 h 172"/>
              <a:gd name="T20" fmla="*/ 0 w 185"/>
              <a:gd name="T21" fmla="*/ 99 h 172"/>
              <a:gd name="T22" fmla="*/ 4 w 185"/>
              <a:gd name="T23" fmla="*/ 59 h 172"/>
              <a:gd name="T24" fmla="*/ 18 w 185"/>
              <a:gd name="T25" fmla="*/ 28 h 172"/>
              <a:gd name="T26" fmla="*/ 41 w 185"/>
              <a:gd name="T27" fmla="*/ 7 h 172"/>
              <a:gd name="T28" fmla="*/ 72 w 185"/>
              <a:gd name="T29" fmla="*/ 0 h 172"/>
              <a:gd name="T30" fmla="*/ 79 w 185"/>
              <a:gd name="T31" fmla="*/ 8 h 172"/>
              <a:gd name="T32" fmla="*/ 177 w 185"/>
              <a:gd name="T33" fmla="*/ 46 h 172"/>
              <a:gd name="T34" fmla="*/ 185 w 185"/>
              <a:gd name="T35" fmla="*/ 38 h 172"/>
              <a:gd name="T36" fmla="*/ 185 w 185"/>
              <a:gd name="T37" fmla="*/ 8 h 172"/>
              <a:gd name="T38" fmla="*/ 177 w 185"/>
              <a:gd name="T39" fmla="*/ 0 h 172"/>
              <a:gd name="T40" fmla="*/ 146 w 185"/>
              <a:gd name="T41" fmla="*/ 7 h 172"/>
              <a:gd name="T42" fmla="*/ 123 w 185"/>
              <a:gd name="T43" fmla="*/ 28 h 172"/>
              <a:gd name="T44" fmla="*/ 109 w 185"/>
              <a:gd name="T45" fmla="*/ 59 h 172"/>
              <a:gd name="T46" fmla="*/ 105 w 185"/>
              <a:gd name="T47" fmla="*/ 99 h 172"/>
              <a:gd name="T48" fmla="*/ 105 w 185"/>
              <a:gd name="T49" fmla="*/ 164 h 172"/>
              <a:gd name="T50" fmla="*/ 113 w 185"/>
              <a:gd name="T51" fmla="*/ 172 h 172"/>
              <a:gd name="T52" fmla="*/ 177 w 185"/>
              <a:gd name="T53" fmla="*/ 172 h 172"/>
              <a:gd name="T54" fmla="*/ 185 w 185"/>
              <a:gd name="T55" fmla="*/ 164 h 172"/>
              <a:gd name="T56" fmla="*/ 185 w 185"/>
              <a:gd name="T57" fmla="*/ 99 h 172"/>
              <a:gd name="T58" fmla="*/ 177 w 185"/>
              <a:gd name="T59" fmla="*/ 91 h 172"/>
              <a:gd name="T60" fmla="*/ 153 w 185"/>
              <a:gd name="T61" fmla="*/ 91 h 172"/>
              <a:gd name="T62" fmla="*/ 177 w 185"/>
              <a:gd name="T63" fmla="*/ 46 h 172"/>
              <a:gd name="T64" fmla="*/ 177 w 185"/>
              <a:gd name="T65" fmla="*/ 46 h 172"/>
              <a:gd name="T66" fmla="*/ 177 w 185"/>
              <a:gd name="T67" fmla="*/ 4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72">
                <a:moveTo>
                  <a:pt x="79" y="8"/>
                </a:moveTo>
                <a:cubicBezTo>
                  <a:pt x="79" y="38"/>
                  <a:pt x="79" y="38"/>
                  <a:pt x="79" y="38"/>
                </a:cubicBezTo>
                <a:cubicBezTo>
                  <a:pt x="79" y="43"/>
                  <a:pt x="76" y="46"/>
                  <a:pt x="72" y="46"/>
                </a:cubicBezTo>
                <a:cubicBezTo>
                  <a:pt x="57" y="46"/>
                  <a:pt x="49" y="61"/>
                  <a:pt x="48" y="91"/>
                </a:cubicBezTo>
                <a:cubicBezTo>
                  <a:pt x="72" y="91"/>
                  <a:pt x="72" y="91"/>
                  <a:pt x="72" y="91"/>
                </a:cubicBezTo>
                <a:cubicBezTo>
                  <a:pt x="76" y="91"/>
                  <a:pt x="79" y="95"/>
                  <a:pt x="79" y="99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79" y="168"/>
                  <a:pt x="76" y="172"/>
                  <a:pt x="72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3" y="172"/>
                  <a:pt x="0" y="168"/>
                  <a:pt x="0" y="16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4"/>
                  <a:pt x="1" y="71"/>
                  <a:pt x="4" y="59"/>
                </a:cubicBezTo>
                <a:cubicBezTo>
                  <a:pt x="7" y="47"/>
                  <a:pt x="12" y="37"/>
                  <a:pt x="18" y="28"/>
                </a:cubicBezTo>
                <a:cubicBezTo>
                  <a:pt x="24" y="19"/>
                  <a:pt x="32" y="12"/>
                  <a:pt x="41" y="7"/>
                </a:cubicBezTo>
                <a:cubicBezTo>
                  <a:pt x="50" y="2"/>
                  <a:pt x="60" y="0"/>
                  <a:pt x="72" y="0"/>
                </a:cubicBezTo>
                <a:cubicBezTo>
                  <a:pt x="76" y="0"/>
                  <a:pt x="79" y="3"/>
                  <a:pt x="79" y="8"/>
                </a:cubicBezTo>
                <a:close/>
                <a:moveTo>
                  <a:pt x="177" y="46"/>
                </a:moveTo>
                <a:cubicBezTo>
                  <a:pt x="181" y="46"/>
                  <a:pt x="185" y="43"/>
                  <a:pt x="185" y="38"/>
                </a:cubicBezTo>
                <a:cubicBezTo>
                  <a:pt x="185" y="8"/>
                  <a:pt x="185" y="8"/>
                  <a:pt x="185" y="8"/>
                </a:cubicBezTo>
                <a:cubicBezTo>
                  <a:pt x="185" y="3"/>
                  <a:pt x="181" y="0"/>
                  <a:pt x="177" y="0"/>
                </a:cubicBezTo>
                <a:cubicBezTo>
                  <a:pt x="165" y="0"/>
                  <a:pt x="155" y="2"/>
                  <a:pt x="146" y="7"/>
                </a:cubicBezTo>
                <a:cubicBezTo>
                  <a:pt x="137" y="12"/>
                  <a:pt x="129" y="19"/>
                  <a:pt x="123" y="28"/>
                </a:cubicBezTo>
                <a:cubicBezTo>
                  <a:pt x="117" y="37"/>
                  <a:pt x="112" y="47"/>
                  <a:pt x="109" y="59"/>
                </a:cubicBezTo>
                <a:cubicBezTo>
                  <a:pt x="107" y="71"/>
                  <a:pt x="105" y="84"/>
                  <a:pt x="105" y="99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5" y="168"/>
                  <a:pt x="108" y="172"/>
                  <a:pt x="113" y="172"/>
                </a:cubicBezTo>
                <a:cubicBezTo>
                  <a:pt x="177" y="172"/>
                  <a:pt x="177" y="172"/>
                  <a:pt x="177" y="172"/>
                </a:cubicBezTo>
                <a:cubicBezTo>
                  <a:pt x="181" y="172"/>
                  <a:pt x="185" y="168"/>
                  <a:pt x="185" y="164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5"/>
                  <a:pt x="181" y="91"/>
                  <a:pt x="177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4" y="61"/>
                  <a:pt x="162" y="46"/>
                  <a:pt x="177" y="46"/>
                </a:cubicBezTo>
                <a:close/>
                <a:moveTo>
                  <a:pt x="177" y="46"/>
                </a:moveTo>
                <a:cubicBezTo>
                  <a:pt x="177" y="46"/>
                  <a:pt x="177" y="46"/>
                  <a:pt x="177" y="46"/>
                </a:cubicBezTo>
              </a:path>
            </a:pathLst>
          </a:cu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38F8B1AE-210E-8229-49DB-A07C12EBCC68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4942673" y="5164190"/>
            <a:ext cx="391251" cy="396756"/>
          </a:xfrm>
          <a:custGeom>
            <a:avLst/>
            <a:gdLst>
              <a:gd name="T0" fmla="*/ 79 w 185"/>
              <a:gd name="T1" fmla="*/ 8 h 172"/>
              <a:gd name="T2" fmla="*/ 79 w 185"/>
              <a:gd name="T3" fmla="*/ 38 h 172"/>
              <a:gd name="T4" fmla="*/ 72 w 185"/>
              <a:gd name="T5" fmla="*/ 46 h 172"/>
              <a:gd name="T6" fmla="*/ 48 w 185"/>
              <a:gd name="T7" fmla="*/ 91 h 172"/>
              <a:gd name="T8" fmla="*/ 72 w 185"/>
              <a:gd name="T9" fmla="*/ 91 h 172"/>
              <a:gd name="T10" fmla="*/ 79 w 185"/>
              <a:gd name="T11" fmla="*/ 99 h 172"/>
              <a:gd name="T12" fmla="*/ 79 w 185"/>
              <a:gd name="T13" fmla="*/ 164 h 172"/>
              <a:gd name="T14" fmla="*/ 72 w 185"/>
              <a:gd name="T15" fmla="*/ 172 h 172"/>
              <a:gd name="T16" fmla="*/ 8 w 185"/>
              <a:gd name="T17" fmla="*/ 172 h 172"/>
              <a:gd name="T18" fmla="*/ 0 w 185"/>
              <a:gd name="T19" fmla="*/ 164 h 172"/>
              <a:gd name="T20" fmla="*/ 0 w 185"/>
              <a:gd name="T21" fmla="*/ 99 h 172"/>
              <a:gd name="T22" fmla="*/ 4 w 185"/>
              <a:gd name="T23" fmla="*/ 59 h 172"/>
              <a:gd name="T24" fmla="*/ 18 w 185"/>
              <a:gd name="T25" fmla="*/ 28 h 172"/>
              <a:gd name="T26" fmla="*/ 41 w 185"/>
              <a:gd name="T27" fmla="*/ 7 h 172"/>
              <a:gd name="T28" fmla="*/ 72 w 185"/>
              <a:gd name="T29" fmla="*/ 0 h 172"/>
              <a:gd name="T30" fmla="*/ 79 w 185"/>
              <a:gd name="T31" fmla="*/ 8 h 172"/>
              <a:gd name="T32" fmla="*/ 177 w 185"/>
              <a:gd name="T33" fmla="*/ 46 h 172"/>
              <a:gd name="T34" fmla="*/ 185 w 185"/>
              <a:gd name="T35" fmla="*/ 38 h 172"/>
              <a:gd name="T36" fmla="*/ 185 w 185"/>
              <a:gd name="T37" fmla="*/ 8 h 172"/>
              <a:gd name="T38" fmla="*/ 177 w 185"/>
              <a:gd name="T39" fmla="*/ 0 h 172"/>
              <a:gd name="T40" fmla="*/ 146 w 185"/>
              <a:gd name="T41" fmla="*/ 7 h 172"/>
              <a:gd name="T42" fmla="*/ 123 w 185"/>
              <a:gd name="T43" fmla="*/ 28 h 172"/>
              <a:gd name="T44" fmla="*/ 109 w 185"/>
              <a:gd name="T45" fmla="*/ 59 h 172"/>
              <a:gd name="T46" fmla="*/ 105 w 185"/>
              <a:gd name="T47" fmla="*/ 99 h 172"/>
              <a:gd name="T48" fmla="*/ 105 w 185"/>
              <a:gd name="T49" fmla="*/ 164 h 172"/>
              <a:gd name="T50" fmla="*/ 113 w 185"/>
              <a:gd name="T51" fmla="*/ 172 h 172"/>
              <a:gd name="T52" fmla="*/ 177 w 185"/>
              <a:gd name="T53" fmla="*/ 172 h 172"/>
              <a:gd name="T54" fmla="*/ 185 w 185"/>
              <a:gd name="T55" fmla="*/ 164 h 172"/>
              <a:gd name="T56" fmla="*/ 185 w 185"/>
              <a:gd name="T57" fmla="*/ 99 h 172"/>
              <a:gd name="T58" fmla="*/ 177 w 185"/>
              <a:gd name="T59" fmla="*/ 91 h 172"/>
              <a:gd name="T60" fmla="*/ 153 w 185"/>
              <a:gd name="T61" fmla="*/ 91 h 172"/>
              <a:gd name="T62" fmla="*/ 177 w 185"/>
              <a:gd name="T63" fmla="*/ 46 h 172"/>
              <a:gd name="T64" fmla="*/ 177 w 185"/>
              <a:gd name="T65" fmla="*/ 46 h 172"/>
              <a:gd name="T66" fmla="*/ 177 w 185"/>
              <a:gd name="T67" fmla="*/ 4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72">
                <a:moveTo>
                  <a:pt x="79" y="8"/>
                </a:moveTo>
                <a:cubicBezTo>
                  <a:pt x="79" y="38"/>
                  <a:pt x="79" y="38"/>
                  <a:pt x="79" y="38"/>
                </a:cubicBezTo>
                <a:cubicBezTo>
                  <a:pt x="79" y="43"/>
                  <a:pt x="76" y="46"/>
                  <a:pt x="72" y="46"/>
                </a:cubicBezTo>
                <a:cubicBezTo>
                  <a:pt x="57" y="46"/>
                  <a:pt x="49" y="61"/>
                  <a:pt x="48" y="91"/>
                </a:cubicBezTo>
                <a:cubicBezTo>
                  <a:pt x="72" y="91"/>
                  <a:pt x="72" y="91"/>
                  <a:pt x="72" y="91"/>
                </a:cubicBezTo>
                <a:cubicBezTo>
                  <a:pt x="76" y="91"/>
                  <a:pt x="79" y="95"/>
                  <a:pt x="79" y="99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79" y="168"/>
                  <a:pt x="76" y="172"/>
                  <a:pt x="72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3" y="172"/>
                  <a:pt x="0" y="168"/>
                  <a:pt x="0" y="16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4"/>
                  <a:pt x="1" y="71"/>
                  <a:pt x="4" y="59"/>
                </a:cubicBezTo>
                <a:cubicBezTo>
                  <a:pt x="7" y="47"/>
                  <a:pt x="12" y="37"/>
                  <a:pt x="18" y="28"/>
                </a:cubicBezTo>
                <a:cubicBezTo>
                  <a:pt x="24" y="19"/>
                  <a:pt x="32" y="12"/>
                  <a:pt x="41" y="7"/>
                </a:cubicBezTo>
                <a:cubicBezTo>
                  <a:pt x="50" y="2"/>
                  <a:pt x="60" y="0"/>
                  <a:pt x="72" y="0"/>
                </a:cubicBezTo>
                <a:cubicBezTo>
                  <a:pt x="76" y="0"/>
                  <a:pt x="79" y="3"/>
                  <a:pt x="79" y="8"/>
                </a:cubicBezTo>
                <a:close/>
                <a:moveTo>
                  <a:pt x="177" y="46"/>
                </a:moveTo>
                <a:cubicBezTo>
                  <a:pt x="181" y="46"/>
                  <a:pt x="185" y="43"/>
                  <a:pt x="185" y="38"/>
                </a:cubicBezTo>
                <a:cubicBezTo>
                  <a:pt x="185" y="8"/>
                  <a:pt x="185" y="8"/>
                  <a:pt x="185" y="8"/>
                </a:cubicBezTo>
                <a:cubicBezTo>
                  <a:pt x="185" y="3"/>
                  <a:pt x="181" y="0"/>
                  <a:pt x="177" y="0"/>
                </a:cubicBezTo>
                <a:cubicBezTo>
                  <a:pt x="165" y="0"/>
                  <a:pt x="155" y="2"/>
                  <a:pt x="146" y="7"/>
                </a:cubicBezTo>
                <a:cubicBezTo>
                  <a:pt x="137" y="12"/>
                  <a:pt x="129" y="19"/>
                  <a:pt x="123" y="28"/>
                </a:cubicBezTo>
                <a:cubicBezTo>
                  <a:pt x="117" y="37"/>
                  <a:pt x="112" y="47"/>
                  <a:pt x="109" y="59"/>
                </a:cubicBezTo>
                <a:cubicBezTo>
                  <a:pt x="107" y="71"/>
                  <a:pt x="105" y="84"/>
                  <a:pt x="105" y="99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5" y="168"/>
                  <a:pt x="108" y="172"/>
                  <a:pt x="113" y="172"/>
                </a:cubicBezTo>
                <a:cubicBezTo>
                  <a:pt x="177" y="172"/>
                  <a:pt x="177" y="172"/>
                  <a:pt x="177" y="172"/>
                </a:cubicBezTo>
                <a:cubicBezTo>
                  <a:pt x="181" y="172"/>
                  <a:pt x="185" y="168"/>
                  <a:pt x="185" y="164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5"/>
                  <a:pt x="181" y="91"/>
                  <a:pt x="177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4" y="61"/>
                  <a:pt x="162" y="46"/>
                  <a:pt x="177" y="46"/>
                </a:cubicBezTo>
                <a:close/>
                <a:moveTo>
                  <a:pt x="177" y="46"/>
                </a:moveTo>
                <a:cubicBezTo>
                  <a:pt x="177" y="46"/>
                  <a:pt x="177" y="46"/>
                  <a:pt x="177" y="46"/>
                </a:cubicBezTo>
              </a:path>
            </a:pathLst>
          </a:cu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83469E-C981-010F-DD0B-4ED7EF03E1BB}"/>
              </a:ext>
            </a:extLst>
          </p:cNvPr>
          <p:cNvSpPr txBox="1"/>
          <p:nvPr/>
        </p:nvSpPr>
        <p:spPr>
          <a:xfrm>
            <a:off x="7029670" y="1977342"/>
            <a:ext cx="4328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r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algn="l"/>
            <a:r>
              <a:rPr lang="en-US" sz="1800" dirty="0">
                <a:gradFill>
                  <a:gsLst>
                    <a:gs pos="100000">
                      <a:schemeClr val="accent2"/>
                    </a:gs>
                    <a:gs pos="1000">
                      <a:schemeClr val="accent1"/>
                    </a:gs>
                  </a:gsLst>
                  <a:lin ang="6600000" scaled="0"/>
                </a:gradFill>
              </a:rPr>
              <a:t>Opening and Introduction (5 min)</a:t>
            </a:r>
            <a:endParaRPr lang="uk-UA" sz="1800" dirty="0">
              <a:gradFill>
                <a:gsLst>
                  <a:gs pos="100000">
                    <a:schemeClr val="accent2"/>
                  </a:gs>
                  <a:gs pos="1000">
                    <a:schemeClr val="accent1"/>
                  </a:gs>
                </a:gsLst>
                <a:lin ang="6600000" scaled="0"/>
              </a:gra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67C0B8-71F3-3878-1458-9DC0357442F9}"/>
              </a:ext>
            </a:extLst>
          </p:cNvPr>
          <p:cNvSpPr txBox="1"/>
          <p:nvPr/>
        </p:nvSpPr>
        <p:spPr>
          <a:xfrm>
            <a:off x="7035531" y="2258450"/>
            <a:ext cx="4328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r">
              <a:defRPr sz="20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sz="1200" dirty="0"/>
              <a:t>The project group / IOGP Competition law</a:t>
            </a:r>
            <a:endParaRPr lang="uk-UA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B5A3B0-78DB-0DEC-99C4-F61DD65E877F}"/>
              </a:ext>
            </a:extLst>
          </p:cNvPr>
          <p:cNvSpPr txBox="1"/>
          <p:nvPr/>
        </p:nvSpPr>
        <p:spPr>
          <a:xfrm>
            <a:off x="6419534" y="1901718"/>
            <a:ext cx="748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gradFill>
                  <a:gsLst>
                    <a:gs pos="100000">
                      <a:schemeClr val="accent2"/>
                    </a:gs>
                    <a:gs pos="1000">
                      <a:schemeClr val="accent1"/>
                    </a:gs>
                  </a:gsLst>
                  <a:lin ang="6600000" scaled="0"/>
                </a:gradFill>
                <a:latin typeface="+mj-lt"/>
              </a:rPr>
              <a:t>01</a:t>
            </a:r>
            <a:endParaRPr lang="ru-RU" sz="4000" dirty="0">
              <a:gradFill>
                <a:gsLst>
                  <a:gs pos="100000">
                    <a:schemeClr val="accent2"/>
                  </a:gs>
                  <a:gs pos="1000">
                    <a:schemeClr val="accent1"/>
                  </a:gs>
                </a:gsLst>
                <a:lin ang="6600000" scaled="0"/>
              </a:gra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6414D8-70C5-3A85-3612-E79F56B466B8}"/>
              </a:ext>
            </a:extLst>
          </p:cNvPr>
          <p:cNvSpPr txBox="1"/>
          <p:nvPr/>
        </p:nvSpPr>
        <p:spPr>
          <a:xfrm>
            <a:off x="7033443" y="5485477"/>
            <a:ext cx="4328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r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algn="l"/>
            <a:r>
              <a:rPr lang="en-US" sz="1800" dirty="0">
                <a:gradFill>
                  <a:gsLst>
                    <a:gs pos="100000">
                      <a:schemeClr val="accent4"/>
                    </a:gs>
                    <a:gs pos="1000">
                      <a:schemeClr val="accent3"/>
                    </a:gs>
                  </a:gsLst>
                  <a:lin ang="6600000" scaled="0"/>
                </a:gradFill>
              </a:rPr>
              <a:t>Recap, questions (5 min)</a:t>
            </a:r>
            <a:endParaRPr lang="uk-UA" sz="1800" dirty="0">
              <a:gradFill>
                <a:gsLst>
                  <a:gs pos="100000">
                    <a:schemeClr val="accent4"/>
                  </a:gs>
                  <a:gs pos="1000">
                    <a:schemeClr val="accent3"/>
                  </a:gs>
                </a:gsLst>
                <a:lin ang="6600000" scaled="0"/>
              </a:gra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A4FFB4-2932-DF69-4DCE-840E00498304}"/>
              </a:ext>
            </a:extLst>
          </p:cNvPr>
          <p:cNvSpPr txBox="1"/>
          <p:nvPr/>
        </p:nvSpPr>
        <p:spPr>
          <a:xfrm>
            <a:off x="6384902" y="5362568"/>
            <a:ext cx="79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gradFill>
                  <a:gsLst>
                    <a:gs pos="100000">
                      <a:schemeClr val="accent4"/>
                    </a:gs>
                    <a:gs pos="1000">
                      <a:schemeClr val="accent3"/>
                    </a:gs>
                  </a:gsLst>
                  <a:lin ang="6600000" scaled="0"/>
                </a:gradFill>
                <a:latin typeface="+mj-lt"/>
              </a:rPr>
              <a:t>05</a:t>
            </a:r>
            <a:endParaRPr lang="ru-RU" sz="4000" dirty="0">
              <a:gradFill>
                <a:gsLst>
                  <a:gs pos="100000">
                    <a:schemeClr val="accent4"/>
                  </a:gs>
                  <a:gs pos="1000">
                    <a:schemeClr val="accent3"/>
                  </a:gs>
                </a:gsLst>
                <a:lin ang="6600000" scaled="0"/>
              </a:gra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2BC2B7-5372-B4B2-F26A-96459FD91B02}"/>
              </a:ext>
            </a:extLst>
          </p:cNvPr>
          <p:cNvSpPr txBox="1"/>
          <p:nvPr/>
        </p:nvSpPr>
        <p:spPr>
          <a:xfrm>
            <a:off x="7029670" y="2840586"/>
            <a:ext cx="498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r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algn="l"/>
            <a:r>
              <a:rPr lang="en-US" sz="1800" dirty="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</a:rPr>
              <a:t>JIP33 background (10 min)</a:t>
            </a:r>
            <a:endParaRPr lang="uk-UA" sz="1800" dirty="0">
              <a:gradFill>
                <a:gsLst>
                  <a:gs pos="100000">
                    <a:schemeClr val="accent6"/>
                  </a:gs>
                  <a:gs pos="1000">
                    <a:schemeClr val="accent5"/>
                  </a:gs>
                </a:gsLst>
                <a:lin ang="18600000" scaled="0"/>
              </a:gra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7FC1C0-F5C5-5C58-1307-81D2EC8A2F7E}"/>
              </a:ext>
            </a:extLst>
          </p:cNvPr>
          <p:cNvSpPr txBox="1"/>
          <p:nvPr/>
        </p:nvSpPr>
        <p:spPr>
          <a:xfrm>
            <a:off x="6407811" y="2741405"/>
            <a:ext cx="772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rPr>
              <a:t>02</a:t>
            </a:r>
            <a:endParaRPr lang="ru-RU" sz="4000" dirty="0">
              <a:gradFill>
                <a:gsLst>
                  <a:gs pos="100000">
                    <a:schemeClr val="accent6"/>
                  </a:gs>
                  <a:gs pos="1000">
                    <a:schemeClr val="accent5"/>
                  </a:gs>
                </a:gsLst>
                <a:lin ang="18600000" scaled="0"/>
              </a:gradFill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2927E8-A324-58E8-67D3-5102AEF24B17}"/>
              </a:ext>
            </a:extLst>
          </p:cNvPr>
          <p:cNvSpPr txBox="1"/>
          <p:nvPr/>
        </p:nvSpPr>
        <p:spPr>
          <a:xfrm>
            <a:off x="7029670" y="3678253"/>
            <a:ext cx="4328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r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algn="l"/>
            <a:r>
              <a:rPr lang="en-US" sz="1800" dirty="0">
                <a:gradFill>
                  <a:gsLst>
                    <a:gs pos="100000">
                      <a:schemeClr val="accent3"/>
                    </a:gs>
                    <a:gs pos="1000">
                      <a:schemeClr val="accent2"/>
                    </a:gs>
                  </a:gsLst>
                  <a:lin ang="6600000" scaled="0"/>
                </a:gradFill>
              </a:rPr>
              <a:t>Purpose of the Public Review (15 min)</a:t>
            </a:r>
            <a:endParaRPr lang="uk-UA" sz="1800" dirty="0">
              <a:gradFill>
                <a:gsLst>
                  <a:gs pos="100000">
                    <a:schemeClr val="accent3"/>
                  </a:gs>
                  <a:gs pos="1000">
                    <a:schemeClr val="accent2"/>
                  </a:gs>
                </a:gsLst>
                <a:lin ang="6600000" scaled="0"/>
              </a:gra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77B8C-13C5-F6DA-C06B-3D1C87CAF4A7}"/>
              </a:ext>
            </a:extLst>
          </p:cNvPr>
          <p:cNvSpPr txBox="1"/>
          <p:nvPr/>
        </p:nvSpPr>
        <p:spPr>
          <a:xfrm>
            <a:off x="6407811" y="3589682"/>
            <a:ext cx="772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gradFill>
                  <a:gsLst>
                    <a:gs pos="100000">
                      <a:schemeClr val="accent3"/>
                    </a:gs>
                    <a:gs pos="1000">
                      <a:schemeClr val="accent2"/>
                    </a:gs>
                  </a:gsLst>
                  <a:lin ang="6600000" scaled="0"/>
                </a:gradFill>
                <a:latin typeface="+mj-lt"/>
              </a:rPr>
              <a:t>03</a:t>
            </a:r>
            <a:endParaRPr lang="ru-RU" sz="4000" dirty="0">
              <a:gradFill>
                <a:gsLst>
                  <a:gs pos="100000">
                    <a:schemeClr val="accent3"/>
                  </a:gs>
                  <a:gs pos="1000">
                    <a:schemeClr val="accent2"/>
                  </a:gs>
                </a:gsLst>
                <a:lin ang="6600000" scaled="0"/>
              </a:gradFill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7DCAEE-2FDB-6B93-AE0A-2320862E3786}"/>
              </a:ext>
            </a:extLst>
          </p:cNvPr>
          <p:cNvSpPr txBox="1"/>
          <p:nvPr/>
        </p:nvSpPr>
        <p:spPr>
          <a:xfrm>
            <a:off x="7053116" y="4638554"/>
            <a:ext cx="466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r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algn="l"/>
            <a:r>
              <a:rPr lang="en-US" sz="1800" dirty="0">
                <a:gradFill>
                  <a:gsLst>
                    <a:gs pos="100000">
                      <a:schemeClr val="accent5"/>
                    </a:gs>
                    <a:gs pos="1000">
                      <a:schemeClr val="accent4"/>
                    </a:gs>
                  </a:gsLst>
                  <a:lin ang="18600000" scaled="0"/>
                </a:gradFill>
              </a:rPr>
              <a:t>Demonstration of a review in Jama (20 min)</a:t>
            </a:r>
            <a:endParaRPr lang="uk-UA" sz="1800" dirty="0">
              <a:gradFill>
                <a:gsLst>
                  <a:gs pos="100000">
                    <a:schemeClr val="accent5"/>
                  </a:gs>
                  <a:gs pos="1000">
                    <a:schemeClr val="accent4"/>
                  </a:gs>
                </a:gsLst>
                <a:lin ang="18600000" scaled="0"/>
              </a:gra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FA75206-DB80-E3B7-F7D3-B2765D90C248}"/>
              </a:ext>
            </a:extLst>
          </p:cNvPr>
          <p:cNvSpPr txBox="1"/>
          <p:nvPr/>
        </p:nvSpPr>
        <p:spPr>
          <a:xfrm>
            <a:off x="6384902" y="4543222"/>
            <a:ext cx="817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gradFill>
                  <a:gsLst>
                    <a:gs pos="100000">
                      <a:schemeClr val="accent5"/>
                    </a:gs>
                    <a:gs pos="1000">
                      <a:schemeClr val="accent4"/>
                    </a:gs>
                  </a:gsLst>
                  <a:lin ang="18600000" scaled="0"/>
                </a:gradFill>
                <a:latin typeface="+mj-lt"/>
              </a:rPr>
              <a:t>04</a:t>
            </a:r>
            <a:endParaRPr lang="ru-RU" sz="4000" dirty="0">
              <a:gradFill>
                <a:gsLst>
                  <a:gs pos="100000">
                    <a:schemeClr val="accent5"/>
                  </a:gs>
                  <a:gs pos="1000">
                    <a:schemeClr val="accent4"/>
                  </a:gs>
                </a:gsLst>
                <a:lin ang="18600000" scaled="0"/>
              </a:gradFill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ABA7D2-DB41-F088-51B1-AF6061E44686}"/>
              </a:ext>
            </a:extLst>
          </p:cNvPr>
          <p:cNvSpPr txBox="1"/>
          <p:nvPr/>
        </p:nvSpPr>
        <p:spPr>
          <a:xfrm>
            <a:off x="7035531" y="3121247"/>
            <a:ext cx="4328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r">
              <a:defRPr sz="20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sz="1200" dirty="0"/>
              <a:t>Specification update process</a:t>
            </a:r>
            <a:endParaRPr lang="uk-UA" sz="2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47DAF9-07D4-7F40-779E-669245763401}"/>
              </a:ext>
            </a:extLst>
          </p:cNvPr>
          <p:cNvSpPr txBox="1"/>
          <p:nvPr/>
        </p:nvSpPr>
        <p:spPr>
          <a:xfrm>
            <a:off x="7035531" y="4024139"/>
            <a:ext cx="432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r">
              <a:defRPr sz="20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sz="1200" dirty="0"/>
              <a:t>IOGP S-722 overview, what is expected from reviewers, post public review</a:t>
            </a:r>
            <a:endParaRPr lang="uk-UA" sz="2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1895C1F-ADD0-0C66-9CCC-2DAF0D2EFD3B}"/>
              </a:ext>
            </a:extLst>
          </p:cNvPr>
          <p:cNvSpPr txBox="1"/>
          <p:nvPr/>
        </p:nvSpPr>
        <p:spPr>
          <a:xfrm>
            <a:off x="7070701" y="4922847"/>
            <a:ext cx="4328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r">
              <a:defRPr sz="20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sz="1200" dirty="0"/>
              <a:t>Way forward</a:t>
            </a:r>
            <a:endParaRPr lang="uk-UA" sz="2400" dirty="0"/>
          </a:p>
        </p:txBody>
      </p:sp>
      <p:pic>
        <p:nvPicPr>
          <p:cNvPr id="3" name="Graphic 2" descr="Boardroom outline">
            <a:extLst>
              <a:ext uri="{FF2B5EF4-FFF2-40B4-BE49-F238E27FC236}">
                <a16:creationId xmlns:a16="http://schemas.microsoft.com/office/drawing/2014/main" id="{4ED6595B-3170-317C-CCC1-1D32D4D97A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1950" y="-1"/>
            <a:ext cx="1630363" cy="1630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C694A8-4331-8A74-2B38-095081282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3870" y="2739687"/>
            <a:ext cx="1585728" cy="244466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4C7524-A96D-85EC-4678-1D1121F38E53}"/>
              </a:ext>
            </a:extLst>
          </p:cNvPr>
          <p:cNvGrpSpPr/>
          <p:nvPr/>
        </p:nvGrpSpPr>
        <p:grpSpPr>
          <a:xfrm>
            <a:off x="7656491" y="351337"/>
            <a:ext cx="2703872" cy="1164238"/>
            <a:chOff x="9485291" y="384013"/>
            <a:chExt cx="2703872" cy="1164238"/>
          </a:xfrm>
        </p:grpSpPr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4725B782-C56A-B57C-156D-89D129C5A8D8}"/>
                </a:ext>
              </a:extLst>
            </p:cNvPr>
            <p:cNvSpPr txBox="1"/>
            <p:nvPr/>
          </p:nvSpPr>
          <p:spPr>
            <a:xfrm>
              <a:off x="9485291" y="901920"/>
              <a:ext cx="2703872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>
                  <a:solidFill>
                    <a:srgbClr val="FFFFFF"/>
                  </a:solidFill>
                  <a:latin typeface="Arial" panose="020B0604020202020204"/>
                </a:rPr>
                <a:t>Townhall will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be recorded to support </a:t>
              </a:r>
              <a:r>
                <a:rPr lang="en-US" sz="1200">
                  <a:solidFill>
                    <a:srgbClr val="FFFFFF"/>
                  </a:solidFill>
                  <a:latin typeface="Arial" panose="020B0604020202020204"/>
                </a:rPr>
                <a:t>you in efficiently completing the public review.</a:t>
              </a:r>
              <a:endParaRPr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A375B55F-CC87-A05A-FFC7-76E7F39F1282}"/>
                </a:ext>
              </a:extLst>
            </p:cNvPr>
            <p:cNvSpPr txBox="1"/>
            <p:nvPr/>
          </p:nvSpPr>
          <p:spPr>
            <a:xfrm>
              <a:off x="9803839" y="384013"/>
              <a:ext cx="1953958" cy="40011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RECORDING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977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B8274C-A409-73ED-00E9-37DD6BC39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2908663"/>
            <a:ext cx="5911601" cy="3221000"/>
          </a:xfrm>
        </p:spPr>
        <p:txBody>
          <a:bodyPr/>
          <a:lstStyle/>
          <a:p>
            <a:r>
              <a:rPr lang="en-US" dirty="0"/>
              <a:t>Mark Davies – </a:t>
            </a:r>
            <a:r>
              <a:rPr lang="en-US" i="1" dirty="0"/>
              <a:t>Project Engineer</a:t>
            </a:r>
          </a:p>
          <a:p>
            <a:r>
              <a:rPr lang="en-US" dirty="0">
                <a:solidFill>
                  <a:schemeClr val="accent1"/>
                </a:solidFill>
              </a:rPr>
              <a:t>Technical Consultant (external) working on behalf of IOGP</a:t>
            </a:r>
          </a:p>
          <a:p>
            <a:r>
              <a:rPr lang="en-US" dirty="0"/>
              <a:t>md@haar.uk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99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83E62-3127-9748-ACE4-1872129E2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JIP33 - overview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C2D72-6323-4340-9170-B6780E0FCD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>
                <a:solidFill>
                  <a:srgbClr val="002060"/>
                </a:solidFill>
                <a:latin typeface="Calibri"/>
                <a:cs typeface="Calibri"/>
              </a:rPr>
              <a:t>Suppliers perspective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AEB8C-0EF3-7A8E-EAA0-AD742588A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0" y="2356010"/>
            <a:ext cx="4188603" cy="37663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1561A7-C6A2-A8D2-6007-8EB04E9BE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481" y="2356010"/>
            <a:ext cx="4215671" cy="37733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3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42328-2B40-D6DD-A6B8-32EE246E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IOGP Competition Law policies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B253E-276D-7E85-D564-04CD6C82E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72156-FE6F-B14A-88D3-CEA0F1C2133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19A75D-843A-493A-31B1-1D36CC4BD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4906331" cy="4838579"/>
          </a:xfrm>
        </p:spPr>
        <p:txBody>
          <a:bodyPr/>
          <a:lstStyle/>
          <a:p>
            <a:r>
              <a:rPr lang="en-GB" sz="1400"/>
              <a:t>It is the policy of IOGP to comply with all governmental laws, rules, and regulations applicable to its operations and to conduct those operations to the highest ethical standards</a:t>
            </a:r>
          </a:p>
          <a:p>
            <a:r>
              <a:rPr lang="en-GB" sz="1400"/>
              <a:t>Accordingly, directors, officers, and employees of IOGP are advised to consult with the Senior Legal Manager for advice on applicable United Kingdom laws and are expected to comply with those laws</a:t>
            </a:r>
          </a:p>
          <a:p>
            <a:r>
              <a:rPr lang="en-US" sz="1400"/>
              <a:t>No one has authority to give any order or direction that would result in a violation of this policy</a:t>
            </a:r>
          </a:p>
          <a:p>
            <a:pPr marL="171450" marR="0" lvl="0" indent="-17145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 of management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leadership and accountability</a:t>
            </a:r>
          </a:p>
          <a:p>
            <a:pPr marL="171450" marR="0" lvl="0" indent="-17145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read the key elements of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IOGP’s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Commitment to Compliance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Sharepoint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</a:p>
          <a:p>
            <a:pPr marL="171450" marR="0" lvl="0" indent="-17145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Object to discussion about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inappropriate topics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A2B9745B-D8ED-8804-34D5-88C7806F2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0094" y="2542110"/>
            <a:ext cx="432262" cy="476345"/>
          </a:xfrm>
          <a:prstGeom prst="rect">
            <a:avLst/>
          </a:prstGeom>
          <a:noFill/>
        </p:spPr>
      </p:pic>
      <p:pic>
        <p:nvPicPr>
          <p:cNvPr id="7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E1643C97-164B-F779-E9A0-1F426A36A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0096" y="3535462"/>
            <a:ext cx="432260" cy="475333"/>
          </a:xfrm>
          <a:prstGeom prst="rect">
            <a:avLst/>
          </a:prstGeom>
          <a:noFill/>
        </p:spPr>
      </p:pic>
      <p:pic>
        <p:nvPicPr>
          <p:cNvPr id="8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6D32EF93-7F5E-671B-5C7F-BB8E7F5DF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0096" y="4534374"/>
            <a:ext cx="432260" cy="475333"/>
          </a:xfrm>
          <a:prstGeom prst="rect">
            <a:avLst/>
          </a:prstGeom>
          <a:noFill/>
        </p:spPr>
      </p:pic>
      <p:pic>
        <p:nvPicPr>
          <p:cNvPr id="9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3EAA1846-1987-16BC-DBE5-A9C4ADF7E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0096" y="5512657"/>
            <a:ext cx="432260" cy="475333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88EE74-0E8F-C250-8EF2-C64B0A88EF91}"/>
              </a:ext>
            </a:extLst>
          </p:cNvPr>
          <p:cNvSpPr/>
          <p:nvPr/>
        </p:nvSpPr>
        <p:spPr>
          <a:xfrm>
            <a:off x="5362647" y="1863822"/>
            <a:ext cx="6530991" cy="35627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Why is Competition Law important to me?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E850C-D787-E9F2-941E-14DB8C963147}"/>
              </a:ext>
            </a:extLst>
          </p:cNvPr>
          <p:cNvSpPr txBox="1"/>
          <p:nvPr/>
        </p:nvSpPr>
        <p:spPr>
          <a:xfrm>
            <a:off x="5988632" y="2383525"/>
            <a:ext cx="5905006" cy="828000"/>
          </a:xfrm>
          <a:prstGeom prst="rect">
            <a:avLst/>
          </a:prstGeom>
          <a:solidFill>
            <a:schemeClr val="accent2"/>
          </a:solidFill>
          <a:ln w="25400">
            <a:noFill/>
          </a:ln>
          <a:effectLst/>
        </p:spPr>
        <p:txBody>
          <a:bodyPr wrap="square" lIns="125999" rIns="90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IOGP is required to comply with all laws applicable to its business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B08FA-DE29-2BCB-5D53-101E21DBB1EE}"/>
              </a:ext>
            </a:extLst>
          </p:cNvPr>
          <p:cNvSpPr txBox="1"/>
          <p:nvPr/>
        </p:nvSpPr>
        <p:spPr>
          <a:xfrm>
            <a:off x="5988633" y="3362901"/>
            <a:ext cx="5906683" cy="82800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txBody>
          <a:bodyPr wrap="square" lIns="125999" rIns="90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Penalties may be levied against IOGP or individual employees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303C15-DA07-4BC5-5E18-5F01F0B88CF9}"/>
              </a:ext>
            </a:extLst>
          </p:cNvPr>
          <p:cNvSpPr txBox="1"/>
          <p:nvPr/>
        </p:nvSpPr>
        <p:spPr>
          <a:xfrm>
            <a:off x="5984573" y="5321653"/>
            <a:ext cx="5910746" cy="82800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txBody>
          <a:bodyPr wrap="square" lIns="125999" rIns="90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 competition law is complex and changes frequently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A85806-0416-90E0-EEE4-03DF3DD7BA27}"/>
              </a:ext>
            </a:extLst>
          </p:cNvPr>
          <p:cNvSpPr/>
          <p:nvPr/>
        </p:nvSpPr>
        <p:spPr>
          <a:xfrm>
            <a:off x="5988633" y="4342277"/>
            <a:ext cx="5905005" cy="82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IOGP is liable for violations even if business lines or individual employees are unaware of or do not intend to violate the law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B762FE-16BD-42BC-F183-651D5D01A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494" y="4190901"/>
            <a:ext cx="1362470" cy="192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2">
                <a:alpha val="65000"/>
              </a:scheme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B83847-11D5-B910-DD9C-D845E84FCF02}"/>
              </a:ext>
            </a:extLst>
          </p:cNvPr>
          <p:cNvSpPr txBox="1"/>
          <p:nvPr/>
        </p:nvSpPr>
        <p:spPr>
          <a:xfrm>
            <a:off x="300038" y="4534374"/>
            <a:ext cx="2643187" cy="170104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171450" indent="-171450" defTabSz="685800">
              <a:lnSpc>
                <a:spcPct val="110000"/>
              </a:lnSpc>
              <a:spcBef>
                <a:spcPts val="750"/>
              </a:spcBef>
              <a:buFont typeface="Arial"/>
              <a:buChar char="•"/>
              <a:defRPr sz="1400"/>
            </a:lvl1pPr>
            <a:lvl2pPr marL="514350" indent="-171450" defTabSz="685800">
              <a:lnSpc>
                <a:spcPct val="110000"/>
              </a:lnSpc>
              <a:spcBef>
                <a:spcPts val="375"/>
              </a:spcBef>
              <a:buFont typeface="Arial"/>
              <a:buChar char="•"/>
              <a:defRPr sz="2000"/>
            </a:lvl2pPr>
            <a:lvl3pPr marL="857250" indent="-171450" defTabSz="685800">
              <a:lnSpc>
                <a:spcPct val="110000"/>
              </a:lnSpc>
              <a:spcBef>
                <a:spcPts val="375"/>
              </a:spcBef>
              <a:buFont typeface="Arial"/>
              <a:buChar char="•"/>
              <a:defRPr sz="1600"/>
            </a:lvl3pPr>
            <a:lvl4pPr marL="1200150" indent="-171450" defTabSz="685800">
              <a:lnSpc>
                <a:spcPct val="110000"/>
              </a:lnSpc>
              <a:spcBef>
                <a:spcPts val="375"/>
              </a:spcBef>
              <a:buFont typeface="Arial"/>
              <a:buChar char="•"/>
              <a:defRPr sz="1400"/>
            </a:lvl4pPr>
            <a:lvl5pPr marL="1543050" indent="-171450" defTabSz="685800">
              <a:lnSpc>
                <a:spcPct val="110000"/>
              </a:lnSpc>
              <a:spcBef>
                <a:spcPts val="375"/>
              </a:spcBef>
              <a:buFont typeface="Arial"/>
              <a:buChar char="•"/>
              <a:defRPr sz="12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478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08507-4372-C5F8-D98A-F4BF2754C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BDF066-7C26-4D18-E73F-AABB3BCE9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S-722 Workgroup participants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8FE8F-6E19-1CDE-7AF4-0C71AFD4C3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72156-FE6F-B14A-88D3-CEA0F1C2133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C09831B-E914-DC66-1022-467B59216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788" y="1914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54A12C8-BFF2-A1E2-457D-45B6B387F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90055"/>
              </p:ext>
            </p:extLst>
          </p:nvPr>
        </p:nvGraphicFramePr>
        <p:xfrm>
          <a:off x="2298911" y="2201080"/>
          <a:ext cx="7594774" cy="3650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676">
                  <a:extLst>
                    <a:ext uri="{9D8B030D-6E8A-4147-A177-3AD203B41FA5}">
                      <a16:colId xmlns:a16="http://schemas.microsoft.com/office/drawing/2014/main" val="2308100996"/>
                    </a:ext>
                  </a:extLst>
                </a:gridCol>
                <a:gridCol w="3199098">
                  <a:extLst>
                    <a:ext uri="{9D8B030D-6E8A-4147-A177-3AD203B41FA5}">
                      <a16:colId xmlns:a16="http://schemas.microsoft.com/office/drawing/2014/main" val="431344974"/>
                    </a:ext>
                  </a:extLst>
                </a:gridCol>
              </a:tblGrid>
              <a:tr h="30421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Abdulaziz H. AL-Tijani</a:t>
                      </a:r>
                      <a:endParaRPr lang="en-US" sz="1600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620" marR="7620" marT="7620" anchor="b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Aramco</a:t>
                      </a:r>
                      <a:endParaRPr lang="en-GB" sz="1600" b="1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982686"/>
                  </a:ext>
                </a:extLst>
              </a:tr>
              <a:tr h="30421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Johan Liekens</a:t>
                      </a:r>
                      <a:endParaRPr lang="en-US" sz="1600" b="1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620" marR="7620" marT="7620" anchor="b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b</a:t>
                      </a: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</a:t>
                      </a: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373945"/>
                  </a:ext>
                </a:extLst>
              </a:tr>
              <a:tr h="30421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You Lixin</a:t>
                      </a:r>
                      <a:endParaRPr lang="en-US" sz="1600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620" marR="7620" marT="762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Chevron</a:t>
                      </a: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99509"/>
                  </a:ext>
                </a:extLst>
              </a:tr>
              <a:tr h="304214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Pete Slater</a:t>
                      </a:r>
                      <a:endParaRPr lang="en-US" sz="1600" b="1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620" marR="7620" marT="762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ConocoPhillips</a:t>
                      </a: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337788"/>
                  </a:ext>
                </a:extLst>
              </a:tr>
              <a:tr h="30421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David </a:t>
                      </a:r>
                      <a:r>
                        <a:rPr lang="en-GB" sz="1600" b="0" i="0" u="none" strike="noStrike" kern="1200" noProof="0" err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Gudgeon</a:t>
                      </a:r>
                      <a:endParaRPr lang="en-US" sz="1600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620" marR="7620" marT="762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ENI</a:t>
                      </a: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202136"/>
                  </a:ext>
                </a:extLst>
              </a:tr>
              <a:tr h="30421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Øystein Larsen</a:t>
                      </a:r>
                      <a:endParaRPr lang="en-US" sz="1600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620" marR="7620" marT="7620" anchor="b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Equinor</a:t>
                      </a: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929925"/>
                  </a:ext>
                </a:extLst>
              </a:tr>
              <a:tr h="30421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Sultan Ahamad / Eric M Barta</a:t>
                      </a:r>
                      <a:endParaRPr lang="en-GB" sz="1600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620" marR="7620" marT="762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ExxonMobil</a:t>
                      </a: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15474"/>
                  </a:ext>
                </a:extLst>
              </a:tr>
              <a:tr h="30421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Gustavo Schiavone</a:t>
                      </a:r>
                      <a:endParaRPr lang="en-US" sz="1600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620" marR="7620" marT="7620" anchor="b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Petrobras</a:t>
                      </a: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099617"/>
                  </a:ext>
                </a:extLst>
              </a:tr>
              <a:tr h="30421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600" b="1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Zulfadhli B Mokhti</a:t>
                      </a:r>
                      <a:endParaRPr lang="en-US" sz="1600" b="1" u="none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620" marR="7620" marT="762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Petronas</a:t>
                      </a: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42786"/>
                  </a:ext>
                </a:extLst>
              </a:tr>
              <a:tr h="30421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600" b="1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Adrian Valenzuela</a:t>
                      </a:r>
                      <a:endParaRPr lang="en-US" sz="1600" b="1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620" marR="7620" marT="7620" anchor="b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Shell</a:t>
                      </a: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9192"/>
                  </a:ext>
                </a:extLst>
              </a:tr>
              <a:tr h="30421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Antonio Navas </a:t>
                      </a: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 / Sarah Juma</a:t>
                      </a:r>
                      <a:endParaRPr lang="en-US" sz="1600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620" marR="7620" marT="7620" anchor="b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TotalEnergies</a:t>
                      </a: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19952"/>
                  </a:ext>
                </a:extLst>
              </a:tr>
              <a:tr h="30421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George Tetlow</a:t>
                      </a:r>
                    </a:p>
                  </a:txBody>
                  <a:tcPr marL="7620" marR="7620" marT="7620" anchor="b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Woodside</a:t>
                      </a:r>
                    </a:p>
                  </a:txBody>
                  <a:tcPr marL="9525" marR="9525" marT="9525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421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88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B3202-F3F6-1567-DD56-CDB15A6931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AD29D-2D85-B414-8B51-86C3EED70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18" y="4181479"/>
            <a:ext cx="4542943" cy="989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877FB95-9942-04D3-F8A5-A5F57F81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/>
              <a:t>How it Works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180544-4814-C27D-F186-CBF39428FA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</p:spPr>
        <p:txBody>
          <a:bodyPr/>
          <a:lstStyle/>
          <a:p>
            <a:pPr lvl="0">
              <a:defRPr/>
            </a:pPr>
            <a:r>
              <a:rPr lang="en-US" sz="1600"/>
              <a:t>JIP33 procurement specifications </a:t>
            </a:r>
            <a:r>
              <a:rPr lang="en-US" sz="1600" b="1"/>
              <a:t>DO NOT </a:t>
            </a:r>
            <a:r>
              <a:rPr lang="en-US" sz="1600"/>
              <a:t>replace or conflict with industry standards.  </a:t>
            </a:r>
          </a:p>
          <a:p>
            <a:pPr lvl="0">
              <a:defRPr/>
            </a:pPr>
            <a:r>
              <a:rPr lang="en-US" sz="1600"/>
              <a:t>JIP33 procurement specifications </a:t>
            </a:r>
            <a:r>
              <a:rPr lang="en-US" sz="1600" b="1"/>
              <a:t>DO</a:t>
            </a:r>
            <a:r>
              <a:rPr lang="en-US" sz="1600"/>
              <a:t> </a:t>
            </a:r>
            <a:r>
              <a:rPr lang="en-US" sz="1600" b="1"/>
              <a:t>AIM </a:t>
            </a:r>
            <a:r>
              <a:rPr lang="en-US" sz="1600"/>
              <a:t>to replace the existing operator specifications with a single specification. </a:t>
            </a:r>
          </a:p>
          <a:p>
            <a:pPr lvl="0">
              <a:defRPr/>
            </a:pPr>
            <a:r>
              <a:rPr lang="en-US" sz="1600"/>
              <a:t>JIP33 procurement specifications </a:t>
            </a:r>
            <a:r>
              <a:rPr lang="en-US" sz="1600" b="1"/>
              <a:t>DO</a:t>
            </a:r>
            <a:r>
              <a:rPr lang="en-US" sz="1600"/>
              <a:t> </a:t>
            </a:r>
            <a:r>
              <a:rPr lang="en-US" sz="1600" b="1"/>
              <a:t>AIM </a:t>
            </a:r>
            <a:r>
              <a:rPr lang="en-US" sz="1600"/>
              <a:t>to influence the supply chain by</a:t>
            </a:r>
          </a:p>
          <a:p>
            <a:pPr marL="628650" lvl="1" indent="-285750">
              <a:buFont typeface="Arial" panose="020B0604020202020204" pitchFamily="34" charset="0"/>
              <a:buChar char="•"/>
              <a:defRPr/>
            </a:pPr>
            <a:r>
              <a:rPr lang="en-US" sz="1600"/>
              <a:t>standardizing the requirements for </a:t>
            </a:r>
            <a:r>
              <a:rPr lang="en-US" sz="1600">
                <a:solidFill>
                  <a:schemeClr val="accent1"/>
                </a:solidFill>
              </a:rPr>
              <a:t>HV induction motors </a:t>
            </a:r>
            <a:r>
              <a:rPr lang="en-US" sz="1600"/>
              <a:t>among all 12 oil and gas operators. </a:t>
            </a:r>
          </a:p>
          <a:p>
            <a:pPr marL="628650" lvl="1" indent="-285750">
              <a:buFont typeface="Arial" panose="020B0604020202020204" pitchFamily="34" charset="0"/>
              <a:buChar char="•"/>
              <a:defRPr/>
            </a:pPr>
            <a:r>
              <a:rPr lang="en-US" sz="1600"/>
              <a:t>by providing the specifications developed by all 12 oil and gas operator’s subject matter experts for FREE (benefitting other operators, the wider industry, suppliers and EPCs) .</a:t>
            </a:r>
          </a:p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A1F6AE-44FA-04D1-BBC6-81B4A5B4E824}"/>
              </a:ext>
            </a:extLst>
          </p:cNvPr>
          <p:cNvGrpSpPr/>
          <p:nvPr/>
        </p:nvGrpSpPr>
        <p:grpSpPr>
          <a:xfrm>
            <a:off x="7093557" y="3987078"/>
            <a:ext cx="4304694" cy="2140551"/>
            <a:chOff x="655483" y="1273779"/>
            <a:chExt cx="11257073" cy="53414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20C1C0-D759-367F-B82B-D690A1CC9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17619">
              <a:off x="655483" y="1993409"/>
              <a:ext cx="3272759" cy="4214811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EFE916-11C2-450B-0E06-67059B69F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5806">
              <a:off x="3375215" y="1273779"/>
              <a:ext cx="3056861" cy="431044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82A8F8-C1AB-1A9B-B3AA-15730AF1C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83301">
              <a:off x="6346538" y="1413410"/>
              <a:ext cx="4055370" cy="35100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94B15D-4B4B-EFAE-5FD8-26D8FA961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79923">
              <a:off x="8513264" y="3170319"/>
              <a:ext cx="3399292" cy="29421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A0FCA8-5E52-2AB3-E551-8F4CEE2E4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7744" y="2911976"/>
              <a:ext cx="4342210" cy="3703221"/>
            </a:xfrm>
            <a:prstGeom prst="rect">
              <a:avLst/>
            </a:prstGeom>
          </p:spPr>
        </p:pic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50A67C1-7855-F69D-2A89-07AAC1F0334E}"/>
              </a:ext>
            </a:extLst>
          </p:cNvPr>
          <p:cNvSpPr/>
          <p:nvPr/>
        </p:nvSpPr>
        <p:spPr bwMode="auto">
          <a:xfrm>
            <a:off x="5497938" y="4881537"/>
            <a:ext cx="919497" cy="578041"/>
          </a:xfrm>
          <a:prstGeom prst="rightArrow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A27DA2-2CE4-FBB1-8013-14E89E444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205" y="5175965"/>
            <a:ext cx="3493383" cy="9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9CED3-3E06-1D0E-D2BC-BF7EB7702E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0C6B33-E5F6-D079-C937-32F2811D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/>
              <a:t>JIP33 - overview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00A78D3-85B6-8699-FECA-842376E1F7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</p:spPr>
        <p:txBody>
          <a:bodyPr/>
          <a:lstStyle/>
          <a:p>
            <a:pPr marL="342900" font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Calibri" panose="020F0502020204030204" pitchFamily="34" charset="0"/>
              </a:rPr>
              <a:t> JIP33 specification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7A62F-3B4E-C88F-2B5E-67FB668C23A7}"/>
              </a:ext>
            </a:extLst>
          </p:cNvPr>
          <p:cNvSpPr txBox="1"/>
          <p:nvPr/>
        </p:nvSpPr>
        <p:spPr>
          <a:xfrm>
            <a:off x="5242650" y="1914341"/>
            <a:ext cx="664931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IOGP S-704 &amp; IOGP S-722</a:t>
            </a:r>
            <a:r>
              <a:rPr lang="en-GB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lang="en-GB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1600" b="1" u="sng">
                <a:solidFill>
                  <a:srgbClr val="385E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Supplementary Technical Specification (TRS) </a:t>
            </a:r>
            <a:r>
              <a:rPr lang="en-GB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an industry standard or a </a:t>
            </a:r>
            <a:r>
              <a:rPr lang="en-GB" sz="1600">
                <a:solidFill>
                  <a:srgbClr val="385E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Standalone</a:t>
            </a:r>
            <a:r>
              <a:rPr lang="en-GB" sz="16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rgbClr val="385E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Specification</a:t>
            </a:r>
            <a:r>
              <a:rPr lang="en-GB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comprising a set of “minimum requirements” sufficient to purchase equipment that meet the operators’ functional needs.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0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IOGP S-722</a:t>
            </a:r>
            <a:r>
              <a:rPr lang="en-GB" sz="1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GB" sz="1600" b="1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u="sng">
                <a:solidFill>
                  <a:srgbClr val="385E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Procurement Data Sheet (PDS) </a:t>
            </a:r>
            <a:r>
              <a:rPr lang="en-GB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specifying the options the purchaser wishes to select for project specific requirements and information.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0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IOGP S-722</a:t>
            </a:r>
            <a:r>
              <a:rPr lang="en-GB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GB" b="1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n-GB" sz="1600">
                <a:solidFill>
                  <a:srgbClr val="53565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u="sng">
                <a:solidFill>
                  <a:srgbClr val="385E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Requirements Specification (IRS) </a:t>
            </a:r>
            <a:r>
              <a:rPr lang="en-GB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providing a list of </a:t>
            </a:r>
            <a:br>
              <a:rPr lang="en-GB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pre-defined documents and data required to be delivered by the supplier</a:t>
            </a:r>
            <a:r>
              <a:rPr lang="en-GB" sz="135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defTabSz="342900">
              <a:defRPr/>
            </a:pPr>
            <a:endParaRPr lang="en-GB" sz="1000" b="1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defRPr/>
            </a:pPr>
            <a:r>
              <a:rPr lang="en-GB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IOGP S-722</a:t>
            </a:r>
            <a:r>
              <a:rPr lang="en-GB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GB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>
                <a:solidFill>
                  <a:srgbClr val="53565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u="sng">
                <a:solidFill>
                  <a:srgbClr val="385E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Quality Requirements Specification (QRS) </a:t>
            </a:r>
            <a:r>
              <a:rPr lang="en-GB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specifying the quality management system, inspection and testing activities.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43CF5-53C8-A161-759C-DAB35DBBCD4E}"/>
              </a:ext>
            </a:extLst>
          </p:cNvPr>
          <p:cNvSpPr txBox="1"/>
          <p:nvPr/>
        </p:nvSpPr>
        <p:spPr>
          <a:xfrm>
            <a:off x="5242650" y="6002808"/>
            <a:ext cx="6649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latin typeface="+mj-lt"/>
              </a:rPr>
              <a:t>*</a:t>
            </a:r>
            <a:r>
              <a:rPr lang="en-GB" sz="1200" b="1">
                <a:solidFill>
                  <a:srgbClr val="002060"/>
                </a:solidFill>
                <a:latin typeface="+mj-lt"/>
              </a:rPr>
              <a:t> </a:t>
            </a:r>
            <a:r>
              <a:rPr lang="en-GB" sz="1200" b="1">
                <a:solidFill>
                  <a:srgbClr val="FF0000"/>
                </a:solidFill>
                <a:latin typeface="+mj-lt"/>
              </a:rPr>
              <a:t>J denotes technical specification with justifications. </a:t>
            </a:r>
            <a:endParaRPr lang="en-GB" sz="1200" b="1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Picture 5">
            <a:hlinkClick r:id="rId2"/>
            <a:extLst>
              <a:ext uri="{FF2B5EF4-FFF2-40B4-BE49-F238E27FC236}">
                <a16:creationId xmlns:a16="http://schemas.microsoft.com/office/drawing/2014/main" id="{25E213AD-35DD-D3BA-4FCF-4A7640A0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73" y="2482483"/>
            <a:ext cx="4179624" cy="365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7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15C64-8522-D95E-7550-E4A94DE75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DD7E4-5AA4-15E1-6206-A1C3CAA4D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11963" y="6217691"/>
            <a:ext cx="180000" cy="180000"/>
          </a:xfrm>
        </p:spPr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0E4FD-BD10-8CA7-1D5B-DFD866C6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/>
              <a:t>Where we are now..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B9BE42E-EDFA-8DF2-4CC2-42E869D42D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4"/>
            <a:ext cx="11591925" cy="628756"/>
          </a:xfrm>
        </p:spPr>
        <p:txBody>
          <a:bodyPr/>
          <a:lstStyle/>
          <a:p>
            <a:pPr marL="342900" font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Calibri" panose="020F0502020204030204" pitchFamily="34" charset="0"/>
              </a:rPr>
              <a:t>Specifications are regularly reviewed by JIP33 working groups to ensure they remain up to date and aligned with underlying industry standards.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28828AE-69C7-C21B-BE87-D0E190949AE6}"/>
              </a:ext>
            </a:extLst>
          </p:cNvPr>
          <p:cNvSpPr txBox="1">
            <a:spLocks/>
          </p:cNvSpPr>
          <p:nvPr/>
        </p:nvSpPr>
        <p:spPr>
          <a:xfrm>
            <a:off x="300037" y="5052499"/>
            <a:ext cx="11591925" cy="161494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font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Calibri" panose="020F0502020204030204" pitchFamily="34" charset="0"/>
              </a:rPr>
              <a:t>The suite of IOGP documents have been digitized in JAMA to current JIP33 quality levels.</a:t>
            </a:r>
            <a:r>
              <a:rPr lang="en-GB" sz="2000" strike="sngStrike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marL="342900" font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Calibri" panose="020F0502020204030204" pitchFamily="34" charset="0"/>
              </a:rPr>
              <a:t>Justifications, coverage and links between requirements have been created.</a:t>
            </a:r>
          </a:p>
          <a:p>
            <a:pPr marL="342900" font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Calibri" panose="020F0502020204030204" pitchFamily="34" charset="0"/>
              </a:rPr>
              <a:t>Reviewed and amended </a:t>
            </a:r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in line with the current JIP33 drafting principles and rules</a:t>
            </a:r>
            <a:r>
              <a:rPr lang="en-US" sz="1600"/>
              <a:t>.</a:t>
            </a:r>
            <a:endParaRPr lang="en-GB" sz="20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Bent-Up Arrow 14">
            <a:extLst>
              <a:ext uri="{FF2B5EF4-FFF2-40B4-BE49-F238E27FC236}">
                <a16:creationId xmlns:a16="http://schemas.microsoft.com/office/drawing/2014/main" id="{A0E2C2D7-2504-A0C5-B408-A5C8176E8DF1}"/>
              </a:ext>
            </a:extLst>
          </p:cNvPr>
          <p:cNvSpPr/>
          <p:nvPr/>
        </p:nvSpPr>
        <p:spPr>
          <a:xfrm>
            <a:off x="5146009" y="3916626"/>
            <a:ext cx="949991" cy="548639"/>
          </a:xfrm>
          <a:prstGeom prst="bent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Bent-Up Arrow 5">
            <a:extLst>
              <a:ext uri="{FF2B5EF4-FFF2-40B4-BE49-F238E27FC236}">
                <a16:creationId xmlns:a16="http://schemas.microsoft.com/office/drawing/2014/main" id="{B2930827-F74C-A93A-AD4B-05EC30E8694E}"/>
              </a:ext>
            </a:extLst>
          </p:cNvPr>
          <p:cNvSpPr/>
          <p:nvPr/>
        </p:nvSpPr>
        <p:spPr>
          <a:xfrm flipH="1">
            <a:off x="1562428" y="3906450"/>
            <a:ext cx="949991" cy="54864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897883-FDCC-2E04-7D4C-33A9F23E80AE}"/>
              </a:ext>
            </a:extLst>
          </p:cNvPr>
          <p:cNvSpPr/>
          <p:nvPr/>
        </p:nvSpPr>
        <p:spPr>
          <a:xfrm>
            <a:off x="4594962" y="4233911"/>
            <a:ext cx="2768569" cy="715581"/>
          </a:xfrm>
          <a:prstGeom prst="rect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35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Users, suppliers, EPCs and SDOs can participate and comment via the </a:t>
            </a:r>
            <a:r>
              <a:rPr lang="en-GB" sz="135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 Review</a:t>
            </a:r>
            <a:r>
              <a:rPr lang="en-GB" sz="135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7A3C6B-2531-2C42-B91A-0942B53E187F}"/>
              </a:ext>
            </a:extLst>
          </p:cNvPr>
          <p:cNvSpPr/>
          <p:nvPr/>
        </p:nvSpPr>
        <p:spPr>
          <a:xfrm>
            <a:off x="150366" y="4233911"/>
            <a:ext cx="3141776" cy="715581"/>
          </a:xfrm>
          <a:prstGeom prst="rect">
            <a:avLst/>
          </a:prstGeom>
          <a:ln w="254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350">
                <a:latin typeface="Arial" panose="020B0604020202020204" pitchFamily="34" charset="0"/>
                <a:cs typeface="Arial" panose="020B0604020202020204" pitchFamily="34" charset="0"/>
              </a:rPr>
              <a:t>Users, suppliers, EPCs and SDOs can participate and comment via the initial</a:t>
            </a:r>
            <a:r>
              <a:rPr lang="en-GB" sz="1350" b="1">
                <a:latin typeface="Arial" panose="020B0604020202020204" pitchFamily="34" charset="0"/>
                <a:cs typeface="Arial" panose="020B0604020202020204" pitchFamily="34" charset="0"/>
              </a:rPr>
              <a:t> User Survey. (Maintenance only)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9FEE02-170D-5B8C-E54D-1849318BA101}"/>
              </a:ext>
            </a:extLst>
          </p:cNvPr>
          <p:cNvSpPr txBox="1"/>
          <p:nvPr/>
        </p:nvSpPr>
        <p:spPr>
          <a:xfrm>
            <a:off x="632002" y="2849396"/>
            <a:ext cx="1826619" cy="381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FRAME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906B78-FD5B-1E87-3C2C-0F2FC35E8B16}"/>
              </a:ext>
            </a:extLst>
          </p:cNvPr>
          <p:cNvSpPr txBox="1"/>
          <p:nvPr/>
        </p:nvSpPr>
        <p:spPr>
          <a:xfrm>
            <a:off x="2823569" y="2849396"/>
            <a:ext cx="1826619" cy="381000"/>
          </a:xfrm>
          <a:prstGeom prst="rect">
            <a:avLst/>
          </a:prstGeom>
          <a:solidFill>
            <a:srgbClr val="E7751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EXECUTE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801903-1F3C-A26B-E314-10C8DEFC6F71}"/>
              </a:ext>
            </a:extLst>
          </p:cNvPr>
          <p:cNvSpPr txBox="1"/>
          <p:nvPr/>
        </p:nvSpPr>
        <p:spPr>
          <a:xfrm>
            <a:off x="7206703" y="2849396"/>
            <a:ext cx="1826619" cy="381000"/>
          </a:xfrm>
          <a:prstGeom prst="rect">
            <a:avLst/>
          </a:prstGeom>
          <a:solidFill>
            <a:srgbClr val="8618B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REFINE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33BD1C-375F-5575-A602-F828EFCD58B6}"/>
              </a:ext>
            </a:extLst>
          </p:cNvPr>
          <p:cNvSpPr txBox="1"/>
          <p:nvPr/>
        </p:nvSpPr>
        <p:spPr>
          <a:xfrm>
            <a:off x="9398270" y="2850921"/>
            <a:ext cx="1826619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PUBLISH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70AD68-A865-51BD-252C-6BB0C2B25987}"/>
              </a:ext>
            </a:extLst>
          </p:cNvPr>
          <p:cNvSpPr txBox="1"/>
          <p:nvPr/>
        </p:nvSpPr>
        <p:spPr>
          <a:xfrm>
            <a:off x="5015136" y="2716731"/>
            <a:ext cx="1826619" cy="646331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PUBLIC REVIEW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70542C-DC94-6E8A-129B-510D3B4F4506}"/>
              </a:ext>
            </a:extLst>
          </p:cNvPr>
          <p:cNvSpPr txBox="1"/>
          <p:nvPr/>
        </p:nvSpPr>
        <p:spPr>
          <a:xfrm>
            <a:off x="5015136" y="3570376"/>
            <a:ext cx="1826619" cy="276999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4 weeks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887B93-4842-AC36-9B90-4F9CD70A3017}"/>
              </a:ext>
            </a:extLst>
          </p:cNvPr>
          <p:cNvSpPr txBox="1"/>
          <p:nvPr/>
        </p:nvSpPr>
        <p:spPr>
          <a:xfrm>
            <a:off x="7206702" y="3570376"/>
            <a:ext cx="1826619" cy="276999"/>
          </a:xfrm>
          <a:prstGeom prst="rect">
            <a:avLst/>
          </a:prstGeom>
          <a:solidFill>
            <a:srgbClr val="8618B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~ 10 weeks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709C3-0F9D-394D-C836-55BC19F5A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4869E-7805-07C4-CDFE-5B568BA1C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1D7BA-A059-2B14-A54E-8C40E696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/>
              <a:t>Public review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76E7E-7A76-EDC6-DC09-5D6E760C9D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</p:spPr>
        <p:txBody>
          <a:bodyPr vert="horz" lIns="0" tIns="45720" rIns="0" bIns="45720" rtlCol="0" anchor="t">
            <a:noAutofit/>
          </a:bodyPr>
          <a:lstStyle/>
          <a:p>
            <a:pPr marL="271145" indent="-271145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Specification developed by a small </a:t>
            </a:r>
            <a:r>
              <a:rPr lang="en-GB" sz="2400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core team of operator SMEs</a:t>
            </a:r>
            <a:r>
              <a:rPr lang="en-GB" sz="24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.</a:t>
            </a:r>
            <a:endParaRPr lang="en-US">
              <a:latin typeface="Calibri"/>
              <a:ea typeface="Calibri"/>
              <a:cs typeface="Calibri"/>
            </a:endParaRPr>
          </a:p>
          <a:p>
            <a:pPr marL="271145" indent="-271145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Public review automatically includes </a:t>
            </a:r>
            <a:r>
              <a:rPr lang="en-GB" sz="2400" u="sng">
                <a:solidFill>
                  <a:srgbClr val="002060"/>
                </a:solidFill>
                <a:latin typeface="Calibri" panose="020F0502020204030204" pitchFamily="34" charset="0"/>
              </a:rPr>
              <a:t>twelve</a:t>
            </a: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 JIP33 participant operators.</a:t>
            </a:r>
            <a:endParaRPr lang="en-GB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1145" indent="-271145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Public review provides platform for input from </a:t>
            </a:r>
            <a:r>
              <a:rPr lang="en-GB" sz="2400" u="sng">
                <a:solidFill>
                  <a:srgbClr val="002060"/>
                </a:solidFill>
                <a:latin typeface="Calibri" panose="020F0502020204030204" pitchFamily="34" charset="0"/>
              </a:rPr>
              <a:t>other operators</a:t>
            </a: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GB" sz="2400" u="sng">
                <a:solidFill>
                  <a:srgbClr val="002060"/>
                </a:solidFill>
                <a:latin typeface="Calibri" panose="020F0502020204030204" pitchFamily="34" charset="0"/>
              </a:rPr>
              <a:t>suppliers</a:t>
            </a: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GB" sz="2400" u="sng">
                <a:solidFill>
                  <a:srgbClr val="002060"/>
                </a:solidFill>
                <a:latin typeface="Calibri" panose="020F0502020204030204" pitchFamily="34" charset="0"/>
              </a:rPr>
              <a:t>EPCs</a:t>
            </a: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GB" sz="2400" u="sng">
                <a:solidFill>
                  <a:srgbClr val="002060"/>
                </a:solidFill>
                <a:latin typeface="Calibri" panose="020F0502020204030204" pitchFamily="34" charset="0"/>
              </a:rPr>
              <a:t>SDOs</a:t>
            </a: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, etc.</a:t>
            </a:r>
            <a:endParaRPr lang="en-GB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1463" indent="-271463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1463" algn="l"/>
              </a:tabLst>
            </a:pPr>
            <a:endParaRPr lang="en-GB" sz="24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fontAlgn="ctr">
              <a:spcBef>
                <a:spcPts val="600"/>
              </a:spcBef>
              <a:spcAft>
                <a:spcPts val="600"/>
              </a:spcAft>
              <a:buNone/>
              <a:tabLst>
                <a:tab pos="271463" algn="l"/>
              </a:tabLst>
            </a:pPr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</a:rPr>
              <a:t>Therefore, we need input from the wider industry to add value.</a:t>
            </a:r>
          </a:p>
          <a:p>
            <a:pPr marL="271463" indent="-271463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1463" algn="l"/>
              </a:tabLst>
            </a:pPr>
            <a:endParaRPr lang="en-GB" sz="24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20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E5D60-C39D-C7B6-A149-C4FB4F1E5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BD426-4BA6-6703-B994-B91442EB0D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F272156-FE6F-B14A-88D3-CEA0F1C21333}" type="slidenum">
              <a:rPr lang="en-US" smtClean="0"/>
              <a:pPr algn="ctr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0F3781-FFE4-AB11-D507-B6ABCAFC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0000"/>
            <a:ext cx="8490279" cy="908365"/>
          </a:xfrm>
        </p:spPr>
        <p:txBody>
          <a:bodyPr/>
          <a:lstStyle/>
          <a:p>
            <a:r>
              <a:rPr lang="en-GB"/>
              <a:t>S-722 Maintenance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B9FBA-D1C6-57FA-4F83-3418898343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808163"/>
            <a:ext cx="11591925" cy="4321175"/>
          </a:xfrm>
        </p:spPr>
        <p:txBody>
          <a:bodyPr/>
          <a:lstStyle/>
          <a:p>
            <a:pPr marL="269875" indent="-269875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/>
                <a:cs typeface="Calibri"/>
              </a:rPr>
              <a:t>The suite of IOGP documents have been </a:t>
            </a:r>
            <a:r>
              <a:rPr lang="en-GB" sz="2000" u="sng" dirty="0">
                <a:solidFill>
                  <a:srgbClr val="002060"/>
                </a:solidFill>
                <a:latin typeface="Calibri"/>
                <a:cs typeface="Calibri"/>
              </a:rPr>
              <a:t>digitized in JAMA</a:t>
            </a:r>
            <a:r>
              <a:rPr lang="en-GB" sz="2000" dirty="0">
                <a:solidFill>
                  <a:srgbClr val="002060"/>
                </a:solidFill>
                <a:latin typeface="Calibri"/>
                <a:cs typeface="Calibri"/>
              </a:rPr>
              <a:t>.  </a:t>
            </a:r>
            <a:r>
              <a:rPr lang="en-GB" sz="2000" u="sng" dirty="0">
                <a:solidFill>
                  <a:srgbClr val="002060"/>
                </a:solidFill>
                <a:latin typeface="Calibri"/>
                <a:cs typeface="Calibri"/>
              </a:rPr>
              <a:t>Justified</a:t>
            </a:r>
            <a:r>
              <a:rPr lang="en-GB" sz="2000" dirty="0">
                <a:solidFill>
                  <a:srgbClr val="002060"/>
                </a:solidFill>
                <a:latin typeface="Calibri"/>
                <a:cs typeface="Calibri"/>
              </a:rPr>
              <a:t>  &amp; </a:t>
            </a:r>
            <a:r>
              <a:rPr lang="en-GB" sz="2000" u="sng" dirty="0">
                <a:solidFill>
                  <a:srgbClr val="002060"/>
                </a:solidFill>
                <a:latin typeface="Calibri"/>
                <a:cs typeface="Calibri"/>
              </a:rPr>
              <a:t>verified</a:t>
            </a:r>
            <a:r>
              <a:rPr lang="en-GB" sz="2000" dirty="0">
                <a:solidFill>
                  <a:srgbClr val="002060"/>
                </a:solidFill>
                <a:latin typeface="Calibri"/>
                <a:cs typeface="Calibri"/>
              </a:rPr>
              <a:t> with  coverage.</a:t>
            </a:r>
          </a:p>
          <a:p>
            <a:pPr marL="269875" indent="-269875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/>
                <a:cs typeface="Calibri"/>
              </a:rPr>
              <a:t>The specification requirements have been reviewed and amended in line with the </a:t>
            </a:r>
            <a:r>
              <a:rPr lang="en-GB" sz="2000" u="sng" dirty="0">
                <a:solidFill>
                  <a:srgbClr val="002060"/>
                </a:solidFill>
                <a:latin typeface="Calibri"/>
                <a:cs typeface="Calibri"/>
              </a:rPr>
              <a:t>updated IOGP writing requirements</a:t>
            </a:r>
            <a:r>
              <a:rPr lang="en-GB" sz="2000" dirty="0">
                <a:solidFill>
                  <a:srgbClr val="002060"/>
                </a:solidFill>
                <a:latin typeface="Calibri"/>
                <a:cs typeface="Calibri"/>
              </a:rPr>
              <a:t>.  Specification requirements have been deleted where they did not follow the IOGP standard for requirements writing.</a:t>
            </a:r>
          </a:p>
          <a:p>
            <a:pPr marL="270000" indent="-270000" font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</a:rPr>
              <a:t>Where the parent standard makes a statement which we agree with, there is no need to reiterate in our specification.</a:t>
            </a:r>
          </a:p>
          <a:p>
            <a:pPr marL="270000" indent="-270000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</a:rPr>
              <a:t>Where a subject has been </a:t>
            </a:r>
            <a:r>
              <a:rPr lang="en-GB" sz="2000" u="sng" dirty="0">
                <a:solidFill>
                  <a:srgbClr val="002060"/>
                </a:solidFill>
                <a:latin typeface="Calibri" panose="020F0502020204030204" pitchFamily="34" charset="0"/>
              </a:rPr>
              <a:t>addressed in the data sheet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</a:rPr>
              <a:t>, we do </a:t>
            </a:r>
            <a:r>
              <a:rPr lang="en-GB" sz="2000" u="sng" dirty="0">
                <a:solidFill>
                  <a:srgbClr val="002060"/>
                </a:solidFill>
                <a:latin typeface="Calibri" panose="020F0502020204030204" pitchFamily="34" charset="0"/>
              </a:rPr>
              <a:t>not reiterate in the technical requirements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 marL="270000" indent="-270000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</a:rPr>
              <a:t>Essential content must be considered every step of the way.</a:t>
            </a:r>
          </a:p>
          <a:p>
            <a:pPr marL="270000" indent="-270000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u="sng" dirty="0">
                <a:solidFill>
                  <a:srgbClr val="002060"/>
                </a:solidFill>
                <a:latin typeface="Calibri" panose="020F0502020204030204" pitchFamily="34" charset="0"/>
              </a:rPr>
              <a:t>Parent standard changes 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</a:rPr>
              <a:t>and </a:t>
            </a:r>
            <a:r>
              <a:rPr lang="en-GB" sz="2000" u="sng" dirty="0">
                <a:solidFill>
                  <a:srgbClr val="002060"/>
                </a:solidFill>
                <a:latin typeface="Calibri" panose="020F0502020204030204" pitchFamily="34" charset="0"/>
              </a:rPr>
              <a:t>comments from user review 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</a:rPr>
              <a:t>incorporated where appropriate.</a:t>
            </a:r>
          </a:p>
          <a:p>
            <a:pPr marL="270000" indent="-270000" font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</a:rPr>
              <a:t>The </a:t>
            </a:r>
            <a:r>
              <a:rPr lang="en-GB" sz="2000" u="sng" dirty="0">
                <a:solidFill>
                  <a:srgbClr val="002060"/>
                </a:solidFill>
                <a:latin typeface="Calibri" panose="020F0502020204030204" pitchFamily="34" charset="0"/>
              </a:rPr>
              <a:t>80/20 rule 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</a:rPr>
              <a:t>applied to ensure a streamlined specification is achieved.</a:t>
            </a:r>
          </a:p>
        </p:txBody>
      </p:sp>
    </p:spTree>
    <p:extLst>
      <p:ext uri="{BB962C8B-B14F-4D97-AF65-F5344CB8AC3E}">
        <p14:creationId xmlns:p14="http://schemas.microsoft.com/office/powerpoint/2010/main" val="1361619396"/>
      </p:ext>
    </p:extLst>
  </p:cSld>
  <p:clrMapOvr>
    <a:masterClrMapping/>
  </p:clrMapOvr>
</p:sld>
</file>

<file path=ppt/theme/theme1.xml><?xml version="1.0" encoding="utf-8"?>
<a:theme xmlns:a="http://schemas.openxmlformats.org/drawingml/2006/main" name="2_IOGP PP template Nov 14">
  <a:themeElements>
    <a:clrScheme name="IOGP Palette 1">
      <a:dk1>
        <a:srgbClr val="53565A"/>
      </a:dk1>
      <a:lt1>
        <a:srgbClr val="FFFFFF"/>
      </a:lt1>
      <a:dk2>
        <a:srgbClr val="000000"/>
      </a:dk2>
      <a:lt2>
        <a:srgbClr val="FFFFFF"/>
      </a:lt2>
      <a:accent1>
        <a:srgbClr val="EF9600"/>
      </a:accent1>
      <a:accent2>
        <a:srgbClr val="833177"/>
      </a:accent2>
      <a:accent3>
        <a:srgbClr val="385E9D"/>
      </a:accent3>
      <a:accent4>
        <a:srgbClr val="453536"/>
      </a:accent4>
      <a:accent5>
        <a:srgbClr val="802F2D"/>
      </a:accent5>
      <a:accent6>
        <a:srgbClr val="523178"/>
      </a:accent6>
      <a:hlink>
        <a:srgbClr val="385E9D"/>
      </a:hlink>
      <a:folHlink>
        <a:srgbClr val="83317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alpha val="80000"/>
          </a:schemeClr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dirty="0" smtClean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randed blank presentation" id="{04015DEF-6727-4E27-8048-2A610E01FCE2}" vid="{7C597ACD-B73F-4E40-9A5C-B7F20A528287}"/>
    </a:ext>
  </a:extLst>
</a:theme>
</file>

<file path=ppt/theme/theme2.xml><?xml version="1.0" encoding="utf-8"?>
<a:theme xmlns:a="http://schemas.openxmlformats.org/drawingml/2006/main" name="IOGP">
  <a:themeElements>
    <a:clrScheme name="Custom 16">
      <a:dk1>
        <a:srgbClr val="000000"/>
      </a:dk1>
      <a:lt1>
        <a:srgbClr val="FFFFFF"/>
      </a:lt1>
      <a:dk2>
        <a:srgbClr val="53565A"/>
      </a:dk2>
      <a:lt2>
        <a:srgbClr val="FFFFFF"/>
      </a:lt2>
      <a:accent1>
        <a:srgbClr val="DC8633"/>
      </a:accent1>
      <a:accent2>
        <a:srgbClr val="833177"/>
      </a:accent2>
      <a:accent3>
        <a:srgbClr val="385E9D"/>
      </a:accent3>
      <a:accent4>
        <a:srgbClr val="453536"/>
      </a:accent4>
      <a:accent5>
        <a:srgbClr val="802F2D"/>
      </a:accent5>
      <a:accent6>
        <a:srgbClr val="523178"/>
      </a:accent6>
      <a:hlink>
        <a:srgbClr val="385E9D"/>
      </a:hlink>
      <a:folHlink>
        <a:srgbClr val="802F2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P33 (1)" id="{33489399-3993-4E5A-8C5A-D9E978C20C81}" vid="{94D2ABF8-50D9-42A7-84D0-293E94B1D151}"/>
    </a:ext>
  </a:extLst>
</a:theme>
</file>

<file path=ppt/theme/theme3.xml><?xml version="1.0" encoding="utf-8"?>
<a:theme xmlns:a="http://schemas.openxmlformats.org/drawingml/2006/main" name="1_IOGP">
  <a:themeElements>
    <a:clrScheme name="Custom 16">
      <a:dk1>
        <a:srgbClr val="000000"/>
      </a:dk1>
      <a:lt1>
        <a:srgbClr val="FFFFFF"/>
      </a:lt1>
      <a:dk2>
        <a:srgbClr val="53565A"/>
      </a:dk2>
      <a:lt2>
        <a:srgbClr val="FFFFFF"/>
      </a:lt2>
      <a:accent1>
        <a:srgbClr val="DC8633"/>
      </a:accent1>
      <a:accent2>
        <a:srgbClr val="833177"/>
      </a:accent2>
      <a:accent3>
        <a:srgbClr val="385E9D"/>
      </a:accent3>
      <a:accent4>
        <a:srgbClr val="453536"/>
      </a:accent4>
      <a:accent5>
        <a:srgbClr val="802F2D"/>
      </a:accent5>
      <a:accent6>
        <a:srgbClr val="523178"/>
      </a:accent6>
      <a:hlink>
        <a:srgbClr val="385E9D"/>
      </a:hlink>
      <a:folHlink>
        <a:srgbClr val="802F2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P33" id="{D181D144-8E98-584E-A766-62FCF9A2E76B}" vid="{6AD1DEDB-B881-014F-A49D-5C7E8F4F8235}"/>
    </a:ext>
  </a:extLst>
</a:theme>
</file>

<file path=ppt/theme/theme4.xml><?xml version="1.0" encoding="utf-8"?>
<a:theme xmlns:a="http://schemas.openxmlformats.org/drawingml/2006/main" name="2_IOGP">
  <a:themeElements>
    <a:clrScheme name="Custom 16">
      <a:dk1>
        <a:srgbClr val="000000"/>
      </a:dk1>
      <a:lt1>
        <a:srgbClr val="FFFFFF"/>
      </a:lt1>
      <a:dk2>
        <a:srgbClr val="53565A"/>
      </a:dk2>
      <a:lt2>
        <a:srgbClr val="FFFFFF"/>
      </a:lt2>
      <a:accent1>
        <a:srgbClr val="DC8633"/>
      </a:accent1>
      <a:accent2>
        <a:srgbClr val="833177"/>
      </a:accent2>
      <a:accent3>
        <a:srgbClr val="385E9D"/>
      </a:accent3>
      <a:accent4>
        <a:srgbClr val="453536"/>
      </a:accent4>
      <a:accent5>
        <a:srgbClr val="802F2D"/>
      </a:accent5>
      <a:accent6>
        <a:srgbClr val="523178"/>
      </a:accent6>
      <a:hlink>
        <a:srgbClr val="385E9D"/>
      </a:hlink>
      <a:folHlink>
        <a:srgbClr val="802F2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 rebranded" id="{BB0C81A8-5A2E-334A-9B1D-C4A6C702D4A5}" vid="{666DDA8D-191F-BB49-BE3B-849027AC9846}"/>
    </a:ext>
  </a:extLst>
</a:theme>
</file>

<file path=ppt/theme/theme5.xml><?xml version="1.0" encoding="utf-8"?>
<a:theme xmlns:a="http://schemas.openxmlformats.org/drawingml/2006/main" name="3_IOGP">
  <a:themeElements>
    <a:clrScheme name="Custom 16">
      <a:dk1>
        <a:srgbClr val="000000"/>
      </a:dk1>
      <a:lt1>
        <a:srgbClr val="FFFFFF"/>
      </a:lt1>
      <a:dk2>
        <a:srgbClr val="53565A"/>
      </a:dk2>
      <a:lt2>
        <a:srgbClr val="FFFFFF"/>
      </a:lt2>
      <a:accent1>
        <a:srgbClr val="DC8633"/>
      </a:accent1>
      <a:accent2>
        <a:srgbClr val="833177"/>
      </a:accent2>
      <a:accent3>
        <a:srgbClr val="385E9D"/>
      </a:accent3>
      <a:accent4>
        <a:srgbClr val="453536"/>
      </a:accent4>
      <a:accent5>
        <a:srgbClr val="802F2D"/>
      </a:accent5>
      <a:accent6>
        <a:srgbClr val="523178"/>
      </a:accent6>
      <a:hlink>
        <a:srgbClr val="385E9D"/>
      </a:hlink>
      <a:folHlink>
        <a:srgbClr val="802F2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32A38B-E0CD-944A-8583-0BEE7075850D}" vid="{92206298-E23F-5C41-A794-9B3B519C1E3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1ed3d3-6d5c-437e-b93b-1ee813180e69" xsi:nil="true"/>
    <lcf76f155ced4ddcb4097134ff3c332f xmlns="d7de5c69-73d0-4d3b-a751-75dc4a9521b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9F853E673AA64E94A06133BA9CAB14" ma:contentTypeVersion="16" ma:contentTypeDescription="Create a new document." ma:contentTypeScope="" ma:versionID="9870c1626cd807b9eea58dd2e36acbe5">
  <xsd:schema xmlns:xsd="http://www.w3.org/2001/XMLSchema" xmlns:xs="http://www.w3.org/2001/XMLSchema" xmlns:p="http://schemas.microsoft.com/office/2006/metadata/properties" xmlns:ns2="d7de5c69-73d0-4d3b-a751-75dc4a9521b5" xmlns:ns3="83355071-3dbf-4210-8a44-a5fd048ba042" xmlns:ns4="f01ed3d3-6d5c-437e-b93b-1ee813180e69" targetNamespace="http://schemas.microsoft.com/office/2006/metadata/properties" ma:root="true" ma:fieldsID="e439883c4fb5921ccab91211baa1e1b7" ns2:_="" ns3:_="" ns4:_="">
    <xsd:import namespace="d7de5c69-73d0-4d3b-a751-75dc4a9521b5"/>
    <xsd:import namespace="83355071-3dbf-4210-8a44-a5fd048ba042"/>
    <xsd:import namespace="f01ed3d3-6d5c-437e-b93b-1ee813180e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de5c69-73d0-4d3b-a751-75dc4a9521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8ff4755-6e67-4853-958f-094eea9745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55071-3dbf-4210-8a44-a5fd048ba0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1ed3d3-6d5c-437e-b93b-1ee813180e6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085fb53-1533-4799-816c-03529dac7bdf}" ma:internalName="TaxCatchAll" ma:showField="CatchAllData" ma:web="f01ed3d3-6d5c-437e-b93b-1ee813180e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353FF0-435B-463A-B6A1-B7DE0A131655}">
  <ds:schemaRefs>
    <ds:schemaRef ds:uri="http://purl.org/dc/dcmitype/"/>
    <ds:schemaRef ds:uri="d7de5c69-73d0-4d3b-a751-75dc4a9521b5"/>
    <ds:schemaRef ds:uri="83355071-3dbf-4210-8a44-a5fd048ba042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f01ed3d3-6d5c-437e-b93b-1ee813180e69"/>
  </ds:schemaRefs>
</ds:datastoreItem>
</file>

<file path=customXml/itemProps2.xml><?xml version="1.0" encoding="utf-8"?>
<ds:datastoreItem xmlns:ds="http://schemas.openxmlformats.org/officeDocument/2006/customXml" ds:itemID="{AB6A9007-A722-4F32-9949-96FF1F4AC2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de5c69-73d0-4d3b-a751-75dc4a9521b5"/>
    <ds:schemaRef ds:uri="83355071-3dbf-4210-8a44-a5fd048ba042"/>
    <ds:schemaRef ds:uri="f01ed3d3-6d5c-437e-b93b-1ee813180e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AAA868-1F0F-44E8-AFEB-A675A6BB47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JIP33 branded blank presentation</Template>
  <TotalTime>49</TotalTime>
  <Words>1803</Words>
  <Application>Microsoft Office PowerPoint</Application>
  <PresentationFormat>Widescreen</PresentationFormat>
  <Paragraphs>256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2_IOGP PP template Nov 14</vt:lpstr>
      <vt:lpstr>IOGP</vt:lpstr>
      <vt:lpstr>1_IOGP</vt:lpstr>
      <vt:lpstr>2_IOGP</vt:lpstr>
      <vt:lpstr>3_IOGP</vt:lpstr>
      <vt:lpstr>PowerPoint Presentation</vt:lpstr>
      <vt:lpstr>Objectives of the meeting and agenda</vt:lpstr>
      <vt:lpstr>IOGP Competition Law policies</vt:lpstr>
      <vt:lpstr>S-722 Workgroup participants</vt:lpstr>
      <vt:lpstr>How it Works</vt:lpstr>
      <vt:lpstr>JIP33 - overview</vt:lpstr>
      <vt:lpstr>Where we are now..</vt:lpstr>
      <vt:lpstr>Public review</vt:lpstr>
      <vt:lpstr>S-722 Maintenance</vt:lpstr>
      <vt:lpstr>IOGP S-722 Jama vs Document</vt:lpstr>
      <vt:lpstr>S-722 numbers due to update (maintenance)</vt:lpstr>
      <vt:lpstr>IOGP S-722 – overview by SME</vt:lpstr>
      <vt:lpstr>What is expected from the reviewers?</vt:lpstr>
      <vt:lpstr>Reviewing in Jama - Do</vt:lpstr>
      <vt:lpstr>Reviewing in Jama – Do not</vt:lpstr>
      <vt:lpstr>Reviewing in Jama - issues</vt:lpstr>
      <vt:lpstr>Post-public review</vt:lpstr>
      <vt:lpstr>Demonstration and questions</vt:lpstr>
      <vt:lpstr>Finally</vt:lpstr>
      <vt:lpstr>PowerPoint Presentation</vt:lpstr>
      <vt:lpstr>JIP33 - 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S-729  Control Valves and  S-739  Pressure Regulators</dc:title>
  <dc:creator>Manley, Rachel A</dc:creator>
  <cp:lastModifiedBy>Mark Davies</cp:lastModifiedBy>
  <cp:revision>57</cp:revision>
  <cp:lastPrinted>2016-07-07T15:00:04Z</cp:lastPrinted>
  <dcterms:created xsi:type="dcterms:W3CDTF">2021-10-13T08:12:16Z</dcterms:created>
  <dcterms:modified xsi:type="dcterms:W3CDTF">2026-06-05T10:45:57Z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0x010100489F853E673AA64E94A06133BA9CAB14</vt:lpwstr>
  </property>
  <property fmtid="{D5CDD505-2E9C-101B-9397-08002B2CF9AE}" pid="3" name="MediaServiceImageTags">
    <vt:lpwstr/>
  </property>
</Properties>
</file>